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8" r:id="rId2"/>
    <p:sldMasterId id="2147483692" r:id="rId3"/>
  </p:sldMasterIdLst>
  <p:notesMasterIdLst>
    <p:notesMasterId r:id="rId62"/>
  </p:notesMasterIdLst>
  <p:handoutMasterIdLst>
    <p:handoutMasterId r:id="rId63"/>
  </p:handoutMasterIdLst>
  <p:sldIdLst>
    <p:sldId id="473" r:id="rId4"/>
    <p:sldId id="758" r:id="rId5"/>
    <p:sldId id="761" r:id="rId6"/>
    <p:sldId id="545" r:id="rId7"/>
    <p:sldId id="753" r:id="rId8"/>
    <p:sldId id="759" r:id="rId9"/>
    <p:sldId id="641" r:id="rId10"/>
    <p:sldId id="386" r:id="rId11"/>
    <p:sldId id="530" r:id="rId12"/>
    <p:sldId id="475" r:id="rId13"/>
    <p:sldId id="695" r:id="rId14"/>
    <p:sldId id="752" r:id="rId15"/>
    <p:sldId id="747" r:id="rId16"/>
    <p:sldId id="754" r:id="rId17"/>
    <p:sldId id="662" r:id="rId18"/>
    <p:sldId id="643" r:id="rId19"/>
    <p:sldId id="663" r:id="rId20"/>
    <p:sldId id="736" r:id="rId21"/>
    <p:sldId id="607" r:id="rId22"/>
    <p:sldId id="611" r:id="rId23"/>
    <p:sldId id="756" r:id="rId24"/>
    <p:sldId id="755" r:id="rId25"/>
    <p:sldId id="743" r:id="rId26"/>
    <p:sldId id="658" r:id="rId27"/>
    <p:sldId id="673" r:id="rId28"/>
    <p:sldId id="595" r:id="rId29"/>
    <p:sldId id="726" r:id="rId30"/>
    <p:sldId id="674" r:id="rId31"/>
    <p:sldId id="467" r:id="rId32"/>
    <p:sldId id="388" r:id="rId33"/>
    <p:sldId id="689" r:id="rId34"/>
    <p:sldId id="391" r:id="rId35"/>
    <p:sldId id="609" r:id="rId36"/>
    <p:sldId id="686" r:id="rId37"/>
    <p:sldId id="646" r:id="rId38"/>
    <p:sldId id="593" r:id="rId39"/>
    <p:sldId id="393" r:id="rId40"/>
    <p:sldId id="594" r:id="rId41"/>
    <p:sldId id="731" r:id="rId42"/>
    <p:sldId id="748" r:id="rId43"/>
    <p:sldId id="732" r:id="rId44"/>
    <p:sldId id="720" r:id="rId45"/>
    <p:sldId id="610" r:id="rId46"/>
    <p:sldId id="757" r:id="rId47"/>
    <p:sldId id="749" r:id="rId48"/>
    <p:sldId id="682" r:id="rId49"/>
    <p:sldId id="683" r:id="rId50"/>
    <p:sldId id="750" r:id="rId51"/>
    <p:sldId id="395" r:id="rId52"/>
    <p:sldId id="722" r:id="rId53"/>
    <p:sldId id="396" r:id="rId54"/>
    <p:sldId id="684" r:id="rId55"/>
    <p:sldId id="751" r:id="rId56"/>
    <p:sldId id="660" r:id="rId57"/>
    <p:sldId id="760" r:id="rId58"/>
    <p:sldId id="320" r:id="rId59"/>
    <p:sldId id="719" r:id="rId60"/>
    <p:sldId id="637" r:id="rId61"/>
  </p:sldIdLst>
  <p:sldSz cx="9144000" cy="6858000" type="screen4x3"/>
  <p:notesSz cx="6858000" cy="92964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113">
          <p15:clr>
            <a:srgbClr val="A4A3A4"/>
          </p15:clr>
        </p15:guide>
        <p15:guide id="2" pos="2835">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000000"/>
    <a:srgbClr val="FFFFFF"/>
    <a:srgbClr val="D0177C"/>
    <a:srgbClr val="003399"/>
    <a:srgbClr val="B2B2B2"/>
    <a:srgbClr val="C0C0C0"/>
    <a:srgbClr val="FF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23"/>
    <p:restoredTop sz="94637"/>
  </p:normalViewPr>
  <p:slideViewPr>
    <p:cSldViewPr>
      <p:cViewPr varScale="1">
        <p:scale>
          <a:sx n="89" d="100"/>
          <a:sy n="89" d="100"/>
        </p:scale>
        <p:origin x="2000" y="168"/>
      </p:cViewPr>
      <p:guideLst>
        <p:guide orient="horz" pos="3113"/>
        <p:guide pos="28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720"/>
    </p:cViewPr>
  </p:sorterViewPr>
  <p:notesViewPr>
    <p:cSldViewPr>
      <p:cViewPr>
        <p:scale>
          <a:sx n="75" d="100"/>
          <a:sy n="75" d="100"/>
        </p:scale>
        <p:origin x="3504" y="144"/>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pitchFamily="34" charset="0"/>
                <a:ea typeface="+mn-ea"/>
                <a:cs typeface="+mn-cs"/>
              </a:defRPr>
            </a:lvl1pPr>
          </a:lstStyle>
          <a:p>
            <a:pPr>
              <a:defRPr/>
            </a:pPr>
            <a:endParaRPr lang="en-US"/>
          </a:p>
        </p:txBody>
      </p:sp>
      <p:sp>
        <p:nvSpPr>
          <p:cNvPr id="399363" name="Rectangle 3"/>
          <p:cNvSpPr>
            <a:spLocks noGrp="1" noChangeArrowheads="1"/>
          </p:cNvSpPr>
          <p:nvPr>
            <p:ph type="dt" sz="quarter" idx="1"/>
          </p:nvPr>
        </p:nvSpPr>
        <p:spPr bwMode="auto">
          <a:xfrm>
            <a:off x="3884613" y="0"/>
            <a:ext cx="2971800"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mn-ea"/>
                <a:cs typeface="+mn-cs"/>
              </a:defRPr>
            </a:lvl1pPr>
          </a:lstStyle>
          <a:p>
            <a:pPr>
              <a:defRPr/>
            </a:pPr>
            <a:endParaRPr lang="en-US"/>
          </a:p>
        </p:txBody>
      </p:sp>
      <p:sp>
        <p:nvSpPr>
          <p:cNvPr id="399364" name="Rectangle 4"/>
          <p:cNvSpPr>
            <a:spLocks noGrp="1" noChangeArrowheads="1"/>
          </p:cNvSpPr>
          <p:nvPr>
            <p:ph type="ftr" sz="quarter" idx="2"/>
          </p:nvPr>
        </p:nvSpPr>
        <p:spPr bwMode="auto">
          <a:xfrm>
            <a:off x="0" y="8831263"/>
            <a:ext cx="2971800"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r>
              <a:rPr lang="en-US" dirty="0"/>
              <a:t>Strategic Management  © 2017 Alan W. Kennedy</a:t>
            </a:r>
          </a:p>
        </p:txBody>
      </p:sp>
      <p:sp>
        <p:nvSpPr>
          <p:cNvPr id="399365" name="Rectangle 5"/>
          <p:cNvSpPr>
            <a:spLocks noGrp="1" noChangeArrowheads="1"/>
          </p:cNvSpPr>
          <p:nvPr>
            <p:ph type="sldNum" sz="quarter" idx="3"/>
          </p:nvPr>
        </p:nvSpPr>
        <p:spPr bwMode="auto">
          <a:xfrm>
            <a:off x="3884613" y="8831263"/>
            <a:ext cx="2971800"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9EDA6C0B-86E6-C048-95AE-100DE22398DB}" type="slidenum">
              <a:rPr lang="en-US"/>
              <a:pPr>
                <a:defRPr/>
              </a:pPr>
              <a:t>‹#›</a:t>
            </a:fld>
            <a:endParaRPr lang="en-US"/>
          </a:p>
        </p:txBody>
      </p:sp>
    </p:spTree>
    <p:extLst>
      <p:ext uri="{BB962C8B-B14F-4D97-AF65-F5344CB8AC3E}">
        <p14:creationId xmlns:p14="http://schemas.microsoft.com/office/powerpoint/2010/main" val="3723449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l" defTabSz="930275">
              <a:defRPr sz="1200">
                <a:latin typeface="Arial" pitchFamily="34" charset="0"/>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a:defRPr sz="1200">
                <a:latin typeface="Arial" pitchFamily="34" charset="0"/>
                <a:ea typeface="+mn-ea"/>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609600" y="698500"/>
            <a:ext cx="5815013" cy="4360863"/>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173" name="Rectangle 5"/>
          <p:cNvSpPr>
            <a:spLocks noGrp="1" noChangeArrowheads="1"/>
          </p:cNvSpPr>
          <p:nvPr>
            <p:ph type="body" sz="quarter" idx="3"/>
          </p:nvPr>
        </p:nvSpPr>
        <p:spPr bwMode="auto">
          <a:xfrm>
            <a:off x="685800" y="4416425"/>
            <a:ext cx="5486400" cy="418147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876300" y="8763000"/>
            <a:ext cx="5105400" cy="38100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a:defRPr sz="1200">
                <a:cs typeface="+mn-cs"/>
              </a:defRPr>
            </a:lvl1pPr>
          </a:lstStyle>
          <a:p>
            <a:pPr>
              <a:defRPr/>
            </a:pPr>
            <a:r>
              <a:rPr lang="en-US" dirty="0"/>
              <a:t>Strategic Management  © 2017 Alan W. Kennedy</a:t>
            </a:r>
          </a:p>
        </p:txBody>
      </p:sp>
      <p:sp>
        <p:nvSpPr>
          <p:cNvPr id="7175" name="Rectangle 7"/>
          <p:cNvSpPr>
            <a:spLocks noGrp="1" noChangeArrowheads="1"/>
          </p:cNvSpPr>
          <p:nvPr>
            <p:ph type="sldNum" sz="quarter" idx="5"/>
          </p:nvPr>
        </p:nvSpPr>
        <p:spPr bwMode="auto">
          <a:xfrm>
            <a:off x="3733800" y="8763000"/>
            <a:ext cx="2971800"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a:defRPr sz="1200">
                <a:cs typeface="+mn-cs"/>
              </a:defRPr>
            </a:lvl1pPr>
          </a:lstStyle>
          <a:p>
            <a:pPr>
              <a:defRPr/>
            </a:pPr>
            <a:r>
              <a:rPr lang="en-US"/>
              <a:t>1 -   </a:t>
            </a:r>
            <a:fld id="{F1C8645E-419F-4940-B1C8-B49618FFEC7E}" type="slidenum">
              <a:rPr lang="en-US"/>
              <a:pPr>
                <a:defRPr/>
              </a:pPr>
              <a:t>‹#›</a:t>
            </a:fld>
            <a:endParaRPr lang="en-US"/>
          </a:p>
        </p:txBody>
      </p:sp>
      <p:graphicFrame>
        <p:nvGraphicFramePr>
          <p:cNvPr id="7176" name="Group 8"/>
          <p:cNvGraphicFramePr>
            <a:graphicFrameLocks noGrp="1"/>
          </p:cNvGraphicFramePr>
          <p:nvPr/>
        </p:nvGraphicFramePr>
        <p:xfrm>
          <a:off x="749300" y="5251450"/>
          <a:ext cx="5562600" cy="3103565"/>
        </p:xfrm>
        <a:graphic>
          <a:graphicData uri="http://schemas.openxmlformats.org/drawingml/2006/table">
            <a:tbl>
              <a:tblPr/>
              <a:tblGrid>
                <a:gridCol w="5562600">
                  <a:extLst>
                    <a:ext uri="{9D8B030D-6E8A-4147-A177-3AD203B41FA5}">
                      <a16:colId xmlns:a16="http://schemas.microsoft.com/office/drawing/2014/main" val="20000"/>
                    </a:ext>
                  </a:extLst>
                </a:gridCol>
              </a:tblGrid>
              <a:tr h="620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0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0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0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0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3004480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
        <p:nvSpPr>
          <p:cNvPr id="9218" name="Rectangle 2"/>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6"/>
          <p:cNvSpPr>
            <a:spLocks noGrp="1" noChangeArrowheads="1"/>
          </p:cNvSpPr>
          <p:nvPr>
            <p:ph type="ftr" sz="quarter" idx="4"/>
          </p:nvPr>
        </p:nvSpPr>
        <p:spPr>
          <a:xfrm>
            <a:off x="876300" y="8751888"/>
            <a:ext cx="5105400" cy="381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B274F56F-8BCE-334B-A92D-8F96156CD70B}" type="slidenum">
              <a:rPr lang="en-US" sz="1200"/>
              <a:pPr eaLnBrk="1" hangingPunct="1"/>
              <a:t>10</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8F35C4F8-824D-0444-9491-B866DCF5AC37}" type="slidenum">
              <a:rPr lang="en-US" sz="1200"/>
              <a:pPr eaLnBrk="1" hangingPunct="1"/>
              <a:t>11</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765592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Narrow" charset="0"/>
                <a:ea typeface="Arial" charset="0"/>
                <a:cs typeface="Arial" charset="0"/>
              </a:defRPr>
            </a:lvl1pPr>
            <a:lvl2pPr marL="742950" indent="-285750">
              <a:defRPr b="1">
                <a:solidFill>
                  <a:schemeClr val="tx1"/>
                </a:solidFill>
                <a:latin typeface="Arial Narrow" charset="0"/>
                <a:ea typeface="Arial" charset="0"/>
                <a:cs typeface="Arial" charset="0"/>
              </a:defRPr>
            </a:lvl2pPr>
            <a:lvl3pPr marL="1143000" indent="-228600">
              <a:defRPr b="1">
                <a:solidFill>
                  <a:schemeClr val="tx1"/>
                </a:solidFill>
                <a:latin typeface="Arial Narrow" charset="0"/>
                <a:ea typeface="Arial" charset="0"/>
                <a:cs typeface="Arial" charset="0"/>
              </a:defRPr>
            </a:lvl3pPr>
            <a:lvl4pPr marL="1600200" indent="-228600">
              <a:defRPr b="1">
                <a:solidFill>
                  <a:schemeClr val="tx1"/>
                </a:solidFill>
                <a:latin typeface="Arial Narrow" charset="0"/>
                <a:ea typeface="Arial" charset="0"/>
                <a:cs typeface="Arial" charset="0"/>
              </a:defRPr>
            </a:lvl4pPr>
            <a:lvl5pPr marL="2057400" indent="-228600">
              <a:defRPr b="1">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b="1">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b="1">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b="1">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b="1">
                <a:solidFill>
                  <a:schemeClr val="tx1"/>
                </a:solidFill>
                <a:latin typeface="Arial Narrow" charset="0"/>
                <a:ea typeface="Arial" charset="0"/>
                <a:cs typeface="Arial" charset="0"/>
              </a:defRPr>
            </a:lvl9pPr>
          </a:lstStyle>
          <a:p>
            <a:fld id="{2AAB4EE4-C452-FB44-A179-4B01E5A13616}" type="slidenum">
              <a:rPr lang="en-CA" altLang="x-none">
                <a:solidFill>
                  <a:srgbClr val="000000"/>
                </a:solidFill>
                <a:latin typeface="Arial" charset="0"/>
              </a:rPr>
              <a:pPr/>
              <a:t>12</a:t>
            </a:fld>
            <a:endParaRPr lang="en-CA" altLang="x-none">
              <a:solidFill>
                <a:srgbClr val="000000"/>
              </a:solidFill>
              <a:latin typeface="Arial" charset="0"/>
            </a:endParaRPr>
          </a:p>
        </p:txBody>
      </p:sp>
      <p:sp>
        <p:nvSpPr>
          <p:cNvPr id="5" name="Footer Placeholder 3"/>
          <p:cNvSpPr txBox="1">
            <a:spLocks noGrp="1"/>
          </p:cNvSpPr>
          <p:nvPr/>
        </p:nvSpPr>
        <p:spPr bwMode="auto">
          <a:xfrm>
            <a:off x="1982788" y="8593138"/>
            <a:ext cx="3033712" cy="461962"/>
          </a:xfrm>
          <a:prstGeom prst="rect">
            <a:avLst/>
          </a:prstGeom>
          <a:noFill/>
          <a:ln>
            <a:miter lim="800000"/>
            <a:headEnd/>
            <a:tailEnd/>
          </a:ln>
        </p:spPr>
        <p:txBody>
          <a:bodyPr anchor="b"/>
          <a:lstStyle/>
          <a:p>
            <a:pPr>
              <a:defRPr/>
            </a:pPr>
            <a:r>
              <a:rPr lang="en-CA" sz="1200" b="1" dirty="0">
                <a:solidFill>
                  <a:srgbClr val="000000"/>
                </a:solidFill>
                <a:latin typeface="Arial Narrow" pitchFamily="34" charset="0"/>
                <a:ea typeface=""/>
                <a:cs typeface=""/>
              </a:rPr>
              <a:t>WITF Media Strategic Leadership Program</a:t>
            </a:r>
          </a:p>
          <a:p>
            <a:pPr>
              <a:defRPr/>
            </a:pPr>
            <a:r>
              <a:rPr lang="en-CA" sz="1200" b="1" dirty="0">
                <a:solidFill>
                  <a:srgbClr val="000000"/>
                </a:solidFill>
                <a:latin typeface="Arial Narrow" pitchFamily="34" charset="0"/>
                <a:ea typeface=""/>
                <a:cs typeface=""/>
              </a:rPr>
              <a:t>Strategic Leadership and Critical Thinking</a:t>
            </a:r>
          </a:p>
        </p:txBody>
      </p:sp>
    </p:spTree>
    <p:extLst>
      <p:ext uri="{BB962C8B-B14F-4D97-AF65-F5344CB8AC3E}">
        <p14:creationId xmlns:p14="http://schemas.microsoft.com/office/powerpoint/2010/main" val="4235717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112" y="4415790"/>
            <a:ext cx="5485778" cy="4183380"/>
          </a:xfrm>
          <a:prstGeom prst="rect">
            <a:avLst/>
          </a:prstGeom>
        </p:spPr>
        <p:txBody>
          <a:bodyPr/>
          <a:lstStyle/>
          <a:p>
            <a:endParaRPr lang="en-US"/>
          </a:p>
        </p:txBody>
      </p:sp>
      <p:sp>
        <p:nvSpPr>
          <p:cNvPr id="6" name="Rectangle 6"/>
          <p:cNvSpPr>
            <a:spLocks noGrp="1" noChangeArrowheads="1"/>
          </p:cNvSpPr>
          <p:nvPr>
            <p:ph type="ftr" sz="quarter" idx="4"/>
          </p:nvPr>
        </p:nvSpPr>
        <p:spPr>
          <a:xfrm>
            <a:off x="876300" y="8763000"/>
            <a:ext cx="5105400" cy="381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
        <p:nvSpPr>
          <p:cNvPr id="7" name="Rectangle 7"/>
          <p:cNvSpPr>
            <a:spLocks noGrp="1" noChangeArrowheads="1"/>
          </p:cNvSpPr>
          <p:nvPr>
            <p:ph type="sldNum" sz="quarter" idx="5"/>
          </p:nvPr>
        </p:nvSpPr>
        <p:spPr>
          <a:xfrm>
            <a:off x="3733800" y="8763000"/>
            <a:ext cx="2971800" cy="4635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CAED05A9-3868-3F47-847C-6E0F46EDDAE7}" type="slidenum">
              <a:rPr lang="en-US" sz="1200"/>
              <a:pPr eaLnBrk="1" hangingPunct="1"/>
              <a:t>13</a:t>
            </a:fld>
            <a:endParaRPr lang="en-US" sz="1200"/>
          </a:p>
        </p:txBody>
      </p:sp>
    </p:spTree>
    <p:extLst>
      <p:ext uri="{BB962C8B-B14F-4D97-AF65-F5344CB8AC3E}">
        <p14:creationId xmlns:p14="http://schemas.microsoft.com/office/powerpoint/2010/main" val="258956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8F35C4F8-824D-0444-9491-B866DCF5AC37}" type="slidenum">
              <a:rPr lang="en-US" sz="1200"/>
              <a:pPr eaLnBrk="1" hangingPunct="1"/>
              <a:t>14</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092944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xfrm>
            <a:off x="222250" y="696913"/>
            <a:ext cx="6489700" cy="4867275"/>
          </a:xfrm>
          <a:ln/>
        </p:spPr>
      </p:sp>
      <p:sp>
        <p:nvSpPr>
          <p:cNvPr id="53250" name="Notes Placeholder 2"/>
          <p:cNvSpPr>
            <a:spLocks noGrp="1"/>
          </p:cNvSpPr>
          <p:nvPr>
            <p:ph type="body" idx="1"/>
          </p:nvPr>
        </p:nvSpPr>
        <p:spPr>
          <a:xfrm>
            <a:off x="685800" y="4416425"/>
            <a:ext cx="5486400" cy="4183063"/>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endParaRPr lang="en-CA">
              <a:latin typeface="Arial" charset="0"/>
            </a:endParaRPr>
          </a:p>
        </p:txBody>
      </p:sp>
      <p:sp>
        <p:nvSpPr>
          <p:cNvPr id="53251" name="Rectangle 6"/>
          <p:cNvSpPr txBox="1">
            <a:spLocks noGrp="1" noChangeArrowheads="1"/>
          </p:cNvSpPr>
          <p:nvPr/>
        </p:nvSpPr>
        <p:spPr bwMode="auto">
          <a:xfrm>
            <a:off x="876300" y="8763000"/>
            <a:ext cx="5105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53252" name="Rectangle 7"/>
          <p:cNvSpPr txBox="1">
            <a:spLocks noGrp="1" noChangeArrowheads="1"/>
          </p:cNvSpPr>
          <p:nvPr/>
        </p:nvSpPr>
        <p:spPr bwMode="auto">
          <a:xfrm>
            <a:off x="3733800" y="8763000"/>
            <a:ext cx="2971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t>1 -   </a:t>
            </a:r>
            <a:fld id="{D06192A0-AA09-9941-B1C1-12A824CE6B3D}" type="slidenum">
              <a:rPr lang="en-US" sz="1200"/>
              <a:pPr algn="r" eaLnBrk="1" hangingPunct="1"/>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660400" y="696913"/>
            <a:ext cx="5819775" cy="4364037"/>
          </a:xfrm>
          <a:ln/>
        </p:spPr>
      </p:sp>
      <p:sp>
        <p:nvSpPr>
          <p:cNvPr id="55298" name="Rectangle 3"/>
          <p:cNvSpPr>
            <a:spLocks noGrp="1" noChangeArrowheads="1"/>
          </p:cNvSpPr>
          <p:nvPr>
            <p:ph type="body" idx="1"/>
          </p:nvPr>
        </p:nvSpPr>
        <p:spPr>
          <a:xfrm>
            <a:off x="914400" y="4419600"/>
            <a:ext cx="5029200" cy="4192588"/>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pPr eaLnBrk="1" hangingPunct="1"/>
            <a:endParaRPr lang="fr-FR">
              <a:latin typeface="Arial" charset="0"/>
            </a:endParaRPr>
          </a:p>
        </p:txBody>
      </p:sp>
      <p:sp>
        <p:nvSpPr>
          <p:cNvPr id="55299" name="Rectangle 6"/>
          <p:cNvSpPr txBox="1">
            <a:spLocks noGrp="1" noChangeArrowheads="1"/>
          </p:cNvSpPr>
          <p:nvPr/>
        </p:nvSpPr>
        <p:spPr bwMode="auto">
          <a:xfrm>
            <a:off x="876300" y="8763000"/>
            <a:ext cx="5105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55300" name="Rectangle 7"/>
          <p:cNvSpPr txBox="1">
            <a:spLocks noGrp="1" noChangeArrowheads="1"/>
          </p:cNvSpPr>
          <p:nvPr/>
        </p:nvSpPr>
        <p:spPr bwMode="auto">
          <a:xfrm>
            <a:off x="3733800" y="8763000"/>
            <a:ext cx="2971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t>1 -   </a:t>
            </a:r>
            <a:fld id="{57609F2A-F79E-E140-92C3-09A0511E3D4D}" type="slidenum">
              <a:rPr lang="en-US" sz="1200"/>
              <a:pPr algn="r" eaLnBrk="1" hangingPunct="1"/>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xfrm>
            <a:off x="222250" y="696913"/>
            <a:ext cx="6489700" cy="4867275"/>
          </a:xfrm>
          <a:ln/>
        </p:spPr>
      </p:sp>
      <p:sp>
        <p:nvSpPr>
          <p:cNvPr id="59394" name="Notes Placeholder 2"/>
          <p:cNvSpPr>
            <a:spLocks noGrp="1"/>
          </p:cNvSpPr>
          <p:nvPr>
            <p:ph type="body" idx="1"/>
          </p:nvPr>
        </p:nvSpPr>
        <p:spPr>
          <a:xfrm>
            <a:off x="685800" y="4416425"/>
            <a:ext cx="5486400" cy="4183063"/>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endParaRPr lang="en-CA">
              <a:latin typeface="Arial" charset="0"/>
            </a:endParaRPr>
          </a:p>
        </p:txBody>
      </p:sp>
      <p:sp>
        <p:nvSpPr>
          <p:cNvPr id="59395" name="Rectangle 6"/>
          <p:cNvSpPr txBox="1">
            <a:spLocks noGrp="1" noChangeArrowheads="1"/>
          </p:cNvSpPr>
          <p:nvPr/>
        </p:nvSpPr>
        <p:spPr bwMode="auto">
          <a:xfrm>
            <a:off x="876300" y="8763000"/>
            <a:ext cx="5105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59396" name="Rectangle 7"/>
          <p:cNvSpPr txBox="1">
            <a:spLocks noGrp="1" noChangeArrowheads="1"/>
          </p:cNvSpPr>
          <p:nvPr/>
        </p:nvSpPr>
        <p:spPr bwMode="auto">
          <a:xfrm>
            <a:off x="3733800" y="8763000"/>
            <a:ext cx="2971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t>1 -   </a:t>
            </a:r>
            <a:fld id="{F2B75330-E570-A341-8D35-AD805C4B1047}" type="slidenum">
              <a:rPr lang="en-US" sz="1200"/>
              <a:pPr algn="r" eaLnBrk="1" hangingPunct="1"/>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xfrm>
            <a:off x="222250" y="696913"/>
            <a:ext cx="6489700" cy="4867275"/>
          </a:xfrm>
          <a:ln/>
        </p:spPr>
      </p:sp>
      <p:sp>
        <p:nvSpPr>
          <p:cNvPr id="59394" name="Notes Placeholder 2"/>
          <p:cNvSpPr>
            <a:spLocks noGrp="1"/>
          </p:cNvSpPr>
          <p:nvPr>
            <p:ph type="body" idx="1"/>
          </p:nvPr>
        </p:nvSpPr>
        <p:spPr>
          <a:xfrm>
            <a:off x="685800" y="4416425"/>
            <a:ext cx="5486400" cy="4183063"/>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endParaRPr lang="en-CA">
              <a:latin typeface="Arial" charset="0"/>
            </a:endParaRPr>
          </a:p>
        </p:txBody>
      </p:sp>
      <p:sp>
        <p:nvSpPr>
          <p:cNvPr id="59395" name="Rectangle 6"/>
          <p:cNvSpPr txBox="1">
            <a:spLocks noGrp="1" noChangeArrowheads="1"/>
          </p:cNvSpPr>
          <p:nvPr/>
        </p:nvSpPr>
        <p:spPr bwMode="auto">
          <a:xfrm>
            <a:off x="876300" y="8763000"/>
            <a:ext cx="5105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59396" name="Rectangle 7"/>
          <p:cNvSpPr txBox="1">
            <a:spLocks noGrp="1" noChangeArrowheads="1"/>
          </p:cNvSpPr>
          <p:nvPr/>
        </p:nvSpPr>
        <p:spPr bwMode="auto">
          <a:xfrm>
            <a:off x="3733800" y="8763000"/>
            <a:ext cx="2971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t>1 -   </a:t>
            </a:r>
            <a:fld id="{F2B75330-E570-A341-8D35-AD805C4B1047}" type="slidenum">
              <a:rPr lang="en-US" sz="1200"/>
              <a:pPr algn="r" eaLnBrk="1" hangingPunct="1"/>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D3557B24-FFAA-4B44-83E0-155CB9422AE1}" type="slidenum">
              <a:rPr lang="en-US" sz="1200"/>
              <a:pPr eaLnBrk="1" hangingPunct="1"/>
              <a:t>19</a:t>
            </a:fld>
            <a:endParaRPr lang="en-US" sz="1200"/>
          </a:p>
        </p:txBody>
      </p:sp>
      <p:sp>
        <p:nvSpPr>
          <p:cNvPr id="61443" name="Rectangle 2"/>
          <p:cNvSpPr>
            <a:spLocks noGrp="1" noRot="1" noChangeAspect="1" noChangeArrowheads="1" noTextEdit="1"/>
          </p:cNvSpPr>
          <p:nvPr>
            <p:ph type="sldImg"/>
          </p:nvPr>
        </p:nvSpPr>
        <p:spPr>
          <a:xfrm>
            <a:off x="696913" y="762000"/>
            <a:ext cx="5703887" cy="4278313"/>
          </a:xfrm>
          <a:ln/>
        </p:spPr>
      </p:sp>
      <p:sp>
        <p:nvSpPr>
          <p:cNvPr id="6144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8F35C4F8-824D-0444-9491-B866DCF5AC37}" type="slidenum">
              <a:rPr lang="en-US" sz="1200"/>
              <a:pPr eaLnBrk="1" hangingPunct="1"/>
              <a:t>2</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2894779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4062FE11-E215-864D-9BF3-35A5E91F5033}" type="slidenum">
              <a:rPr lang="en-US" sz="1200"/>
              <a:pPr eaLnBrk="1" hangingPunct="1"/>
              <a:t>20</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222250" y="696913"/>
            <a:ext cx="6489700" cy="4867275"/>
          </a:xfrm>
          <a:ln/>
        </p:spPr>
      </p:sp>
      <p:sp>
        <p:nvSpPr>
          <p:cNvPr id="92162" name="Rectangle 3"/>
          <p:cNvSpPr>
            <a:spLocks noGrp="1" noChangeArrowheads="1"/>
          </p:cNvSpPr>
          <p:nvPr>
            <p:ph type="body" idx="1"/>
          </p:nvPr>
        </p:nvSpPr>
        <p:spPr>
          <a:xfrm>
            <a:off x="685800" y="4416425"/>
            <a:ext cx="5486400" cy="4183063"/>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pPr eaLnBrk="1" hangingPunct="1"/>
            <a:endParaRPr lang="fr-FR">
              <a:latin typeface="Arial" charset="0"/>
            </a:endParaRPr>
          </a:p>
        </p:txBody>
      </p:sp>
      <p:sp>
        <p:nvSpPr>
          <p:cNvPr id="92163" name="Rectangle 6"/>
          <p:cNvSpPr txBox="1">
            <a:spLocks noGrp="1" noChangeArrowheads="1"/>
          </p:cNvSpPr>
          <p:nvPr/>
        </p:nvSpPr>
        <p:spPr bwMode="auto">
          <a:xfrm>
            <a:off x="876300" y="8763000"/>
            <a:ext cx="5105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92164" name="Rectangle 7"/>
          <p:cNvSpPr txBox="1">
            <a:spLocks noGrp="1" noChangeArrowheads="1"/>
          </p:cNvSpPr>
          <p:nvPr/>
        </p:nvSpPr>
        <p:spPr bwMode="auto">
          <a:xfrm>
            <a:off x="3733800" y="8763000"/>
            <a:ext cx="2971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t>1 -   </a:t>
            </a:r>
            <a:fld id="{BEC952FB-FDEB-0C49-8B96-1AA54D559ED0}" type="slidenum">
              <a:rPr lang="en-US" sz="1200"/>
              <a:pPr algn="r" eaLnBrk="1" hangingPunct="1"/>
              <a:t>21</a:t>
            </a:fld>
            <a:endParaRPr lang="en-US" sz="1200"/>
          </a:p>
        </p:txBody>
      </p:sp>
    </p:spTree>
    <p:extLst>
      <p:ext uri="{BB962C8B-B14F-4D97-AF65-F5344CB8AC3E}">
        <p14:creationId xmlns:p14="http://schemas.microsoft.com/office/powerpoint/2010/main" val="3503893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4062FE11-E215-864D-9BF3-35A5E91F5033}" type="slidenum">
              <a:rPr lang="en-US" sz="1200"/>
              <a:pPr eaLnBrk="1" hangingPunct="1"/>
              <a:t>22</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3593597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ED9ED128-5E52-0649-A068-866539C281FC}" type="slidenum">
              <a:rPr lang="en-US" sz="1200"/>
              <a:pPr eaLnBrk="1" hangingPunct="1"/>
              <a:t>23</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26A852AD-C7E7-8145-9DCB-4FDDEA34F387}" type="slidenum">
              <a:rPr lang="en-US" sz="1200"/>
              <a:pPr eaLnBrk="1" hangingPunct="1"/>
              <a:t>24</a:t>
            </a:fld>
            <a:endParaRPr lang="en-US" sz="1200"/>
          </a:p>
        </p:txBody>
      </p:sp>
      <p:sp>
        <p:nvSpPr>
          <p:cNvPr id="73731" name="Rectangle 2"/>
          <p:cNvSpPr>
            <a:spLocks noGrp="1" noRot="1" noChangeAspect="1" noChangeArrowheads="1" noTextEdit="1"/>
          </p:cNvSpPr>
          <p:nvPr>
            <p:ph type="sldImg"/>
          </p:nvPr>
        </p:nvSpPr>
        <p:spPr>
          <a:xfrm>
            <a:off x="620713" y="762000"/>
            <a:ext cx="5703887" cy="4278313"/>
          </a:xfrm>
          <a:ln/>
        </p:spPr>
      </p:sp>
      <p:sp>
        <p:nvSpPr>
          <p:cNvPr id="7373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atin typeface="Arial" charset="0"/>
            </a:endParaRPr>
          </a:p>
        </p:txBody>
      </p:sp>
      <p:sp>
        <p:nvSpPr>
          <p:cNvPr id="4" name="Footer Placeholder 3"/>
          <p:cNvSpPr>
            <a:spLocks noGrp="1"/>
          </p:cNvSpPr>
          <p:nvPr>
            <p:ph type="ftr" sz="quarter" idx="4"/>
          </p:nvPr>
        </p:nvSpPr>
        <p:spPr/>
        <p:txBody>
          <a:bodyPr/>
          <a:lstStyle/>
          <a:p>
            <a:pPr>
              <a:defRPr/>
            </a:pPr>
            <a:r>
              <a:rPr lang="en-US" dirty="0"/>
              <a:t>Strategic Management  © 2017 Alan W. Kennedy</a:t>
            </a:r>
          </a:p>
        </p:txBody>
      </p:sp>
      <p:sp>
        <p:nvSpPr>
          <p:cNvPr id="5" name="Slide Number Placeholder 4"/>
          <p:cNvSpPr>
            <a:spLocks noGrp="1"/>
          </p:cNvSpPr>
          <p:nvPr>
            <p:ph type="sldNum" sz="quarter" idx="5"/>
          </p:nvPr>
        </p:nvSpPr>
        <p:spPr/>
        <p:txBody>
          <a:bodyPr/>
          <a:lstStyle/>
          <a:p>
            <a:pPr>
              <a:defRPr/>
            </a:pPr>
            <a:r>
              <a:rPr lang="en-US"/>
              <a:t>1 -   </a:t>
            </a:r>
            <a:fld id="{F4CD770F-4084-4B4C-82B7-E611FF939890}"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FEEA2A46-55A9-A648-A117-BE2D4125A6B0}"/>
              </a:ext>
            </a:extLst>
          </p:cNvPr>
          <p:cNvSpPr>
            <a:spLocks noGrp="1" noRot="1" noChangeAspect="1" noChangeArrowheads="1" noTextEdit="1"/>
          </p:cNvSpPr>
          <p:nvPr>
            <p:ph type="sldImg"/>
          </p:nvPr>
        </p:nvSpPr>
        <p:spPr>
          <a:ln/>
        </p:spPr>
      </p:sp>
      <p:sp>
        <p:nvSpPr>
          <p:cNvPr id="88066" name="Notes Placeholder 2">
            <a:extLst>
              <a:ext uri="{FF2B5EF4-FFF2-40B4-BE49-F238E27FC236}">
                <a16:creationId xmlns:a16="http://schemas.microsoft.com/office/drawing/2014/main" id="{7AF2635F-F5A9-4944-B377-C6DF0593469F}"/>
              </a:ext>
            </a:extLst>
          </p:cNvPr>
          <p:cNvSpPr>
            <a:spLocks noGrp="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8067" name="Footer Placeholder 3">
            <a:extLst>
              <a:ext uri="{FF2B5EF4-FFF2-40B4-BE49-F238E27FC236}">
                <a16:creationId xmlns:a16="http://schemas.microsoft.com/office/drawing/2014/main" id="{8C98274F-BDAC-984B-98E9-4A1D6881E30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930275"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Strategic Management © 2017 Alan W. Kennedy</a:t>
            </a:r>
          </a:p>
        </p:txBody>
      </p:sp>
      <p:sp>
        <p:nvSpPr>
          <p:cNvPr id="88068" name="Slide Number Placeholder 4">
            <a:extLst>
              <a:ext uri="{FF2B5EF4-FFF2-40B4-BE49-F238E27FC236}">
                <a16:creationId xmlns:a16="http://schemas.microsoft.com/office/drawing/2014/main" id="{A882684C-0F47-9045-ABBB-C93AC79B4E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  -  </a:t>
            </a:r>
            <a:fld id="{FDDA7EC6-0918-7146-A28B-B5103A2EF9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0275"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16476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atin typeface="Arial" charset="0"/>
            </a:endParaRPr>
          </a:p>
        </p:txBody>
      </p:sp>
      <p:sp>
        <p:nvSpPr>
          <p:cNvPr id="4" name="Footer Placeholder 3"/>
          <p:cNvSpPr>
            <a:spLocks noGrp="1"/>
          </p:cNvSpPr>
          <p:nvPr>
            <p:ph type="ftr" sz="quarter" idx="4"/>
          </p:nvPr>
        </p:nvSpPr>
        <p:spPr/>
        <p:txBody>
          <a:bodyPr/>
          <a:lstStyle/>
          <a:p>
            <a:pPr>
              <a:defRPr/>
            </a:pPr>
            <a:r>
              <a:rPr lang="en-US" dirty="0"/>
              <a:t>Strategic Management  © 2017 Alan W. Kennedy</a:t>
            </a:r>
          </a:p>
        </p:txBody>
      </p:sp>
      <p:sp>
        <p:nvSpPr>
          <p:cNvPr id="5" name="Slide Number Placeholder 4"/>
          <p:cNvSpPr>
            <a:spLocks noGrp="1"/>
          </p:cNvSpPr>
          <p:nvPr>
            <p:ph type="sldNum" sz="quarter" idx="5"/>
          </p:nvPr>
        </p:nvSpPr>
        <p:spPr/>
        <p:txBody>
          <a:bodyPr/>
          <a:lstStyle/>
          <a:p>
            <a:pPr>
              <a:defRPr/>
            </a:pPr>
            <a:r>
              <a:rPr lang="en-US"/>
              <a:t>1 -   </a:t>
            </a:r>
            <a:fld id="{6E3D27FB-8CA4-8644-B172-9859D4666344}"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atin typeface="Arial" charset="0"/>
            </a:endParaRPr>
          </a:p>
        </p:txBody>
      </p:sp>
      <p:sp>
        <p:nvSpPr>
          <p:cNvPr id="4" name="Footer Placeholder 3"/>
          <p:cNvSpPr>
            <a:spLocks noGrp="1"/>
          </p:cNvSpPr>
          <p:nvPr>
            <p:ph type="ftr" sz="quarter" idx="4"/>
          </p:nvPr>
        </p:nvSpPr>
        <p:spPr/>
        <p:txBody>
          <a:bodyPr/>
          <a:lstStyle/>
          <a:p>
            <a:pPr>
              <a:defRPr/>
            </a:pPr>
            <a:r>
              <a:rPr lang="en-US" dirty="0"/>
              <a:t>Strategic Management  © 2017 Alan W. Kennedy</a:t>
            </a:r>
          </a:p>
        </p:txBody>
      </p:sp>
      <p:sp>
        <p:nvSpPr>
          <p:cNvPr id="5" name="Slide Number Placeholder 4"/>
          <p:cNvSpPr>
            <a:spLocks noGrp="1"/>
          </p:cNvSpPr>
          <p:nvPr>
            <p:ph type="sldNum" sz="quarter" idx="5"/>
          </p:nvPr>
        </p:nvSpPr>
        <p:spPr/>
        <p:txBody>
          <a:bodyPr/>
          <a:lstStyle/>
          <a:p>
            <a:pPr>
              <a:defRPr/>
            </a:pPr>
            <a:r>
              <a:rPr lang="en-US"/>
              <a:t>1 -   </a:t>
            </a:r>
            <a:fld id="{6E3D27FB-8CA4-8644-B172-9859D4666344}"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1721BB0D-A01C-084F-B23F-2E470E55707B}" type="slidenum">
              <a:rPr lang="en-US" sz="1200"/>
              <a:pPr eaLnBrk="1" hangingPunct="1"/>
              <a:t>29</a:t>
            </a:fld>
            <a:endParaRPr 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8F35C4F8-824D-0444-9491-B866DCF5AC37}" type="slidenum">
              <a:rPr lang="en-US" sz="1200"/>
              <a:pPr eaLnBrk="1" hangingPunct="1"/>
              <a:t>3</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2354937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6">
            <a:extLst>
              <a:ext uri="{FF2B5EF4-FFF2-40B4-BE49-F238E27FC236}">
                <a16:creationId xmlns:a16="http://schemas.microsoft.com/office/drawing/2014/main" id="{A3A50297-163A-8D40-A9AA-00843A0DC47E}"/>
              </a:ext>
            </a:extLst>
          </p:cNvPr>
          <p:cNvSpPr>
            <a:spLocks noGrp="1" noChangeArrowheads="1"/>
          </p:cNvSpPr>
          <p:nvPr>
            <p:ph type="ftr" sz="quarter" idx="4"/>
          </p:nvPr>
        </p:nvSpPr>
        <p:spPr>
          <a:xfrm>
            <a:off x="944563" y="8820150"/>
            <a:ext cx="5092700"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930275"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Strategic Management © 2017 Alan W. Kennedy</a:t>
            </a:r>
          </a:p>
        </p:txBody>
      </p:sp>
      <p:sp>
        <p:nvSpPr>
          <p:cNvPr id="26626" name="Rectangle 7">
            <a:extLst>
              <a:ext uri="{FF2B5EF4-FFF2-40B4-BE49-F238E27FC236}">
                <a16:creationId xmlns:a16="http://schemas.microsoft.com/office/drawing/2014/main" id="{D1E8EC88-D212-1449-A31E-A9BC235ED41F}"/>
              </a:ext>
            </a:extLst>
          </p:cNvPr>
          <p:cNvSpPr>
            <a:spLocks noGrp="1" noChangeArrowheads="1"/>
          </p:cNvSpPr>
          <p:nvPr>
            <p:ph type="sldNum" sz="quarter" idx="5"/>
          </p:nvPr>
        </p:nvSpPr>
        <p:spPr>
          <a:xfrm>
            <a:off x="5778500" y="8818563"/>
            <a:ext cx="976313"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  -  </a:t>
            </a:r>
            <a:fld id="{0C482188-FC09-9449-B5E8-90C603AF908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0275"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7" name="Rectangle 2">
            <a:extLst>
              <a:ext uri="{FF2B5EF4-FFF2-40B4-BE49-F238E27FC236}">
                <a16:creationId xmlns:a16="http://schemas.microsoft.com/office/drawing/2014/main" id="{AB28165D-A38E-3348-AA97-2A047C206517}"/>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9FBF477B-BE8C-FE41-BFE0-38C496E55116}"/>
              </a:ext>
            </a:extLst>
          </p:cNvPr>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ea typeface="ＭＳ Ｐゴシック" panose="020B0600070205080204" pitchFamily="34" charset="-128"/>
            </a:endParaRPr>
          </a:p>
        </p:txBody>
      </p:sp>
    </p:spTree>
    <p:extLst>
      <p:ext uri="{BB962C8B-B14F-4D97-AF65-F5344CB8AC3E}">
        <p14:creationId xmlns:p14="http://schemas.microsoft.com/office/powerpoint/2010/main" val="1458821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52AF1288-4D19-ED48-A4D1-299D60260729}" type="slidenum">
              <a:rPr lang="en-US" sz="1200"/>
              <a:pPr eaLnBrk="1" hangingPunct="1"/>
              <a:t>31</a:t>
            </a:fld>
            <a:endParaRPr 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8F753412-46CE-9740-B9FD-6CB526AD2329}" type="slidenum">
              <a:rPr lang="en-US" sz="1200"/>
              <a:pPr eaLnBrk="1" hangingPunct="1"/>
              <a:t>32</a:t>
            </a:fld>
            <a:endParaRPr 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6">
            <a:extLst>
              <a:ext uri="{FF2B5EF4-FFF2-40B4-BE49-F238E27FC236}">
                <a16:creationId xmlns:a16="http://schemas.microsoft.com/office/drawing/2014/main" id="{D1178666-B959-294A-9F05-787A5A9324C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200" b="0">
                <a:solidFill>
                  <a:srgbClr val="000000"/>
                </a:solidFill>
              </a:rPr>
              <a:t>Strategic Management  © 2017 Alan W. Kennedy</a:t>
            </a:r>
          </a:p>
        </p:txBody>
      </p:sp>
      <p:sp>
        <p:nvSpPr>
          <p:cNvPr id="34818" name="Rectangle 7">
            <a:extLst>
              <a:ext uri="{FF2B5EF4-FFF2-40B4-BE49-F238E27FC236}">
                <a16:creationId xmlns:a16="http://schemas.microsoft.com/office/drawing/2014/main" id="{227CD051-A879-CF4F-9568-736FE0E57C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b="0">
                <a:solidFill>
                  <a:srgbClr val="000000"/>
                </a:solidFill>
              </a:rPr>
              <a:t>1 -   </a:t>
            </a:r>
            <a:fld id="{71B431A5-641C-784C-9E2D-67318CB6811C}" type="slidenum">
              <a:rPr lang="en-US" altLang="en-US" b="0" smtClean="0">
                <a:solidFill>
                  <a:srgbClr val="000000"/>
                </a:solidFill>
              </a:rPr>
              <a:pPr/>
              <a:t>33</a:t>
            </a:fld>
            <a:endParaRPr lang="en-US" altLang="en-US" b="0">
              <a:solidFill>
                <a:srgbClr val="000000"/>
              </a:solidFill>
            </a:endParaRPr>
          </a:p>
        </p:txBody>
      </p:sp>
      <p:sp>
        <p:nvSpPr>
          <p:cNvPr id="34819" name="Rectangle 2">
            <a:extLst>
              <a:ext uri="{FF2B5EF4-FFF2-40B4-BE49-F238E27FC236}">
                <a16:creationId xmlns:a16="http://schemas.microsoft.com/office/drawing/2014/main" id="{098D8C3D-B594-B744-919A-742D9C6D036C}"/>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B03BA93C-1AB2-2440-9F40-37FAA08A3E23}"/>
              </a:ext>
            </a:extLst>
          </p:cNvPr>
          <p:cNvSpPr>
            <a:spLocks noGrp="1" noChangeArrowheads="1"/>
          </p:cNvSpPr>
          <p:nvPr>
            <p:ph type="body" idx="1"/>
          </p:nvPr>
        </p:nvSpPr>
        <p:spPr bwMode="auto">
          <a:xfrm>
            <a:off x="698500" y="4410075"/>
            <a:ext cx="5588000"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ea typeface="ＭＳ Ｐゴシック" panose="020B0600070205080204" pitchFamily="34" charset="-128"/>
            </a:endParaRPr>
          </a:p>
        </p:txBody>
      </p:sp>
    </p:spTree>
    <p:extLst>
      <p:ext uri="{BB962C8B-B14F-4D97-AF65-F5344CB8AC3E}">
        <p14:creationId xmlns:p14="http://schemas.microsoft.com/office/powerpoint/2010/main" val="2522667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DCFCFE86-FB82-9D40-ABC7-B65BD3CF806D}" type="slidenum">
              <a:rPr lang="en-US" sz="1200"/>
              <a:pPr eaLnBrk="1" hangingPunct="1"/>
              <a:t>34</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222250" y="696913"/>
            <a:ext cx="6489700" cy="4867275"/>
          </a:xfrm>
          <a:ln/>
        </p:spPr>
      </p:sp>
      <p:sp>
        <p:nvSpPr>
          <p:cNvPr id="92162" name="Rectangle 3"/>
          <p:cNvSpPr>
            <a:spLocks noGrp="1" noChangeArrowheads="1"/>
          </p:cNvSpPr>
          <p:nvPr>
            <p:ph type="body" idx="1"/>
          </p:nvPr>
        </p:nvSpPr>
        <p:spPr>
          <a:xfrm>
            <a:off x="685800" y="4416425"/>
            <a:ext cx="5486400" cy="4183063"/>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pPr eaLnBrk="1" hangingPunct="1"/>
            <a:endParaRPr lang="fr-FR">
              <a:latin typeface="Arial" charset="0"/>
            </a:endParaRPr>
          </a:p>
        </p:txBody>
      </p:sp>
      <p:sp>
        <p:nvSpPr>
          <p:cNvPr id="92163" name="Rectangle 6"/>
          <p:cNvSpPr txBox="1">
            <a:spLocks noGrp="1" noChangeArrowheads="1"/>
          </p:cNvSpPr>
          <p:nvPr/>
        </p:nvSpPr>
        <p:spPr bwMode="auto">
          <a:xfrm>
            <a:off x="876300" y="8763000"/>
            <a:ext cx="5105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92164" name="Rectangle 7"/>
          <p:cNvSpPr txBox="1">
            <a:spLocks noGrp="1" noChangeArrowheads="1"/>
          </p:cNvSpPr>
          <p:nvPr/>
        </p:nvSpPr>
        <p:spPr bwMode="auto">
          <a:xfrm>
            <a:off x="3733800" y="8763000"/>
            <a:ext cx="2971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t>1 -   </a:t>
            </a:r>
            <a:fld id="{BEC952FB-FDEB-0C49-8B96-1AA54D559ED0}" type="slidenum">
              <a:rPr lang="en-US" sz="1200"/>
              <a:pPr algn="r" eaLnBrk="1" hangingPunct="1"/>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E3CE423B-54BA-D148-BC6E-05565E6E1FA5}"/>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97044DC8-907D-874C-AC59-674C98AAD323}"/>
              </a:ext>
            </a:extLst>
          </p:cNvPr>
          <p:cNvSpPr>
            <a:spLocks noGrp="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8915" name="Footer Placeholder 3">
            <a:extLst>
              <a:ext uri="{FF2B5EF4-FFF2-40B4-BE49-F238E27FC236}">
                <a16:creationId xmlns:a16="http://schemas.microsoft.com/office/drawing/2014/main" id="{A9BDA5DA-D679-4942-BFFB-C94BC1EC6B5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930275"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Strategic Management © 2017 Alan W. Kennedy</a:t>
            </a:r>
          </a:p>
        </p:txBody>
      </p:sp>
      <p:sp>
        <p:nvSpPr>
          <p:cNvPr id="38916" name="Slide Number Placeholder 4">
            <a:extLst>
              <a:ext uri="{FF2B5EF4-FFF2-40B4-BE49-F238E27FC236}">
                <a16:creationId xmlns:a16="http://schemas.microsoft.com/office/drawing/2014/main" id="{6B056702-F4C5-DE4D-9E2E-C371BD5D59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  -  </a:t>
            </a:r>
            <a:fld id="{25BB164E-020F-8D45-912E-A20D9CB062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0275"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31389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6">
            <a:extLst>
              <a:ext uri="{FF2B5EF4-FFF2-40B4-BE49-F238E27FC236}">
                <a16:creationId xmlns:a16="http://schemas.microsoft.com/office/drawing/2014/main" id="{54F95245-DD35-3441-9107-D0F5D97FDFF1}"/>
              </a:ext>
            </a:extLst>
          </p:cNvPr>
          <p:cNvSpPr>
            <a:spLocks noGrp="1" noChangeArrowheads="1"/>
          </p:cNvSpPr>
          <p:nvPr>
            <p:ph type="ftr" sz="quarter" idx="4"/>
          </p:nvPr>
        </p:nvSpPr>
        <p:spPr>
          <a:xfrm>
            <a:off x="944563" y="8820150"/>
            <a:ext cx="5092700"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b="0"/>
              <a:t>Strategic Management © 2017 Alan W. Kennedy</a:t>
            </a:r>
          </a:p>
        </p:txBody>
      </p:sp>
      <p:sp>
        <p:nvSpPr>
          <p:cNvPr id="40962" name="Rectangle 7">
            <a:extLst>
              <a:ext uri="{FF2B5EF4-FFF2-40B4-BE49-F238E27FC236}">
                <a16:creationId xmlns:a16="http://schemas.microsoft.com/office/drawing/2014/main" id="{A60E01D4-2425-5C48-9B03-A9C3AA41975A}"/>
              </a:ext>
            </a:extLst>
          </p:cNvPr>
          <p:cNvSpPr>
            <a:spLocks noGrp="1" noChangeArrowheads="1"/>
          </p:cNvSpPr>
          <p:nvPr>
            <p:ph type="sldNum" sz="quarter" idx="5"/>
          </p:nvPr>
        </p:nvSpPr>
        <p:spPr>
          <a:xfrm>
            <a:off x="5778500" y="8818563"/>
            <a:ext cx="976313"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b="0"/>
              <a:t>2  -  </a:t>
            </a:r>
            <a:fld id="{DCD3A116-3C70-514F-B0AD-A8EBC5C95770}" type="slidenum">
              <a:rPr lang="en-US" altLang="en-US" b="0" smtClean="0"/>
              <a:pPr/>
              <a:t>37</a:t>
            </a:fld>
            <a:endParaRPr lang="en-US" altLang="en-US" b="0"/>
          </a:p>
        </p:txBody>
      </p:sp>
      <p:sp>
        <p:nvSpPr>
          <p:cNvPr id="40963" name="Rectangle 2">
            <a:extLst>
              <a:ext uri="{FF2B5EF4-FFF2-40B4-BE49-F238E27FC236}">
                <a16:creationId xmlns:a16="http://schemas.microsoft.com/office/drawing/2014/main" id="{27748751-1C10-8D4C-BA3B-EF2DAC9F1216}"/>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A831BDDE-F8DD-0446-9FCF-08E1BAA31F49}"/>
              </a:ext>
            </a:extLst>
          </p:cNvPr>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ea typeface="ＭＳ Ｐゴシック" panose="020B0600070205080204" pitchFamily="34" charset="-128"/>
            </a:endParaRPr>
          </a:p>
        </p:txBody>
      </p:sp>
    </p:spTree>
    <p:extLst>
      <p:ext uri="{BB962C8B-B14F-4D97-AF65-F5344CB8AC3E}">
        <p14:creationId xmlns:p14="http://schemas.microsoft.com/office/powerpoint/2010/main" val="242644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6">
            <a:extLst>
              <a:ext uri="{FF2B5EF4-FFF2-40B4-BE49-F238E27FC236}">
                <a16:creationId xmlns:a16="http://schemas.microsoft.com/office/drawing/2014/main" id="{C8842471-7D03-4F49-B183-A446F3EF85D8}"/>
              </a:ext>
            </a:extLst>
          </p:cNvPr>
          <p:cNvSpPr>
            <a:spLocks noGrp="1" noChangeArrowheads="1"/>
          </p:cNvSpPr>
          <p:nvPr>
            <p:ph type="ftr" sz="quarter" idx="4"/>
          </p:nvPr>
        </p:nvSpPr>
        <p:spPr>
          <a:xfrm>
            <a:off x="944563" y="8820150"/>
            <a:ext cx="5092700"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b="0"/>
              <a:t>Strategic Management © 2017 Alan W. Kennedy</a:t>
            </a:r>
          </a:p>
        </p:txBody>
      </p:sp>
      <p:sp>
        <p:nvSpPr>
          <p:cNvPr id="43010" name="Rectangle 7">
            <a:extLst>
              <a:ext uri="{FF2B5EF4-FFF2-40B4-BE49-F238E27FC236}">
                <a16:creationId xmlns:a16="http://schemas.microsoft.com/office/drawing/2014/main" id="{A00FA04D-AFE7-4C42-9233-FA82386CFA0D}"/>
              </a:ext>
            </a:extLst>
          </p:cNvPr>
          <p:cNvSpPr>
            <a:spLocks noGrp="1" noChangeArrowheads="1"/>
          </p:cNvSpPr>
          <p:nvPr>
            <p:ph type="sldNum" sz="quarter" idx="5"/>
          </p:nvPr>
        </p:nvSpPr>
        <p:spPr>
          <a:xfrm>
            <a:off x="5778500" y="8818563"/>
            <a:ext cx="976313"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b="0"/>
              <a:t>2  -  </a:t>
            </a:r>
            <a:fld id="{28D787C4-1E83-EF4C-9E3F-2A0884F49DEB}" type="slidenum">
              <a:rPr lang="en-US" altLang="en-US" b="0" smtClean="0"/>
              <a:pPr/>
              <a:t>38</a:t>
            </a:fld>
            <a:endParaRPr lang="en-US" altLang="en-US" b="0"/>
          </a:p>
        </p:txBody>
      </p:sp>
      <p:sp>
        <p:nvSpPr>
          <p:cNvPr id="43011" name="Rectangle 2">
            <a:extLst>
              <a:ext uri="{FF2B5EF4-FFF2-40B4-BE49-F238E27FC236}">
                <a16:creationId xmlns:a16="http://schemas.microsoft.com/office/drawing/2014/main" id="{E9002C42-6C22-6A4A-88BE-832C54577B6A}"/>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DFB12887-E823-774E-9871-2C1838B04DAC}"/>
              </a:ext>
            </a:extLst>
          </p:cNvPr>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ea typeface="ＭＳ Ｐゴシック" panose="020B0600070205080204" pitchFamily="34" charset="-128"/>
            </a:endParaRPr>
          </a:p>
        </p:txBody>
      </p:sp>
    </p:spTree>
    <p:extLst>
      <p:ext uri="{BB962C8B-B14F-4D97-AF65-F5344CB8AC3E}">
        <p14:creationId xmlns:p14="http://schemas.microsoft.com/office/powerpoint/2010/main" val="3307921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3A19431E-18FD-8F40-AC97-CA2A76D04A23}" type="slidenum">
              <a:rPr lang="en-US" sz="1200"/>
              <a:pPr eaLnBrk="1" hangingPunct="1"/>
              <a:t>39</a:t>
            </a:fld>
            <a:endParaRPr 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CAED05A9-3868-3F47-847C-6E0F46EDDAE7}" type="slidenum">
              <a:rPr lang="en-US" sz="1200"/>
              <a:pPr eaLnBrk="1" hangingPunct="1"/>
              <a:t>4</a:t>
            </a:fld>
            <a:endParaRPr lang="en-US" sz="120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75F4ADC1-BB50-CC48-8EC1-BCAC614EB447}" type="slidenum">
              <a:rPr lang="en-US" sz="1200"/>
              <a:pPr eaLnBrk="1" hangingPunct="1"/>
              <a:t>40</a:t>
            </a:fld>
            <a:endParaRPr lang="en-US" sz="12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
        <p:nvSpPr>
          <p:cNvPr id="112644"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Tree>
    <p:extLst>
      <p:ext uri="{BB962C8B-B14F-4D97-AF65-F5344CB8AC3E}">
        <p14:creationId xmlns:p14="http://schemas.microsoft.com/office/powerpoint/2010/main" val="585515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AF47C835-2B2C-2247-92B4-C11B483CF364}" type="slidenum">
              <a:rPr lang="en-US" sz="1200"/>
              <a:pPr eaLnBrk="1" hangingPunct="1"/>
              <a:t>41</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
        <p:nvSpPr>
          <p:cNvPr id="114692"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D78E8EB3-552B-3F44-B42E-086E67F52057}" type="slidenum">
              <a:rPr lang="en-US" sz="1200"/>
              <a:pPr eaLnBrk="1" hangingPunct="1"/>
              <a:t>42</a:t>
            </a:fld>
            <a:endParaRPr lang="en-US" sz="1200"/>
          </a:p>
        </p:txBody>
      </p:sp>
      <p:sp>
        <p:nvSpPr>
          <p:cNvPr id="116739" name="Rectangle 2"/>
          <p:cNvSpPr>
            <a:spLocks noGrp="1" noRot="1" noChangeAspect="1" noChangeArrowheads="1" noTextEdit="1"/>
          </p:cNvSpPr>
          <p:nvPr>
            <p:ph type="sldImg"/>
          </p:nvPr>
        </p:nvSpPr>
        <p:spPr>
          <a:xfrm>
            <a:off x="661988" y="698500"/>
            <a:ext cx="5815012" cy="4360863"/>
          </a:xfrm>
          <a:solidFill>
            <a:srgbClr val="FFFFFF"/>
          </a:solid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6">
            <a:extLst>
              <a:ext uri="{FF2B5EF4-FFF2-40B4-BE49-F238E27FC236}">
                <a16:creationId xmlns:a16="http://schemas.microsoft.com/office/drawing/2014/main" id="{6DDC461C-F9B8-7A4D-9E57-4E8102FCBF38}"/>
              </a:ext>
            </a:extLst>
          </p:cNvPr>
          <p:cNvSpPr>
            <a:spLocks noGrp="1" noChangeArrowheads="1"/>
          </p:cNvSpPr>
          <p:nvPr>
            <p:ph type="ftr" sz="quarter" idx="4"/>
          </p:nvPr>
        </p:nvSpPr>
        <p:spPr>
          <a:xfrm>
            <a:off x="944563" y="8820150"/>
            <a:ext cx="5092700"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930275"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Strategic Management © 2017 Alan W. Kennedy</a:t>
            </a:r>
          </a:p>
        </p:txBody>
      </p:sp>
      <p:sp>
        <p:nvSpPr>
          <p:cNvPr id="51202" name="Rectangle 7">
            <a:extLst>
              <a:ext uri="{FF2B5EF4-FFF2-40B4-BE49-F238E27FC236}">
                <a16:creationId xmlns:a16="http://schemas.microsoft.com/office/drawing/2014/main" id="{C8D3E77A-7C01-AF48-9F83-CDA9F4DA4DB8}"/>
              </a:ext>
            </a:extLst>
          </p:cNvPr>
          <p:cNvSpPr>
            <a:spLocks noGrp="1" noChangeArrowheads="1"/>
          </p:cNvSpPr>
          <p:nvPr>
            <p:ph type="sldNum" sz="quarter" idx="5"/>
          </p:nvPr>
        </p:nvSpPr>
        <p:spPr>
          <a:xfrm>
            <a:off x="5778500" y="8818563"/>
            <a:ext cx="976313"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  -  </a:t>
            </a:r>
            <a:fld id="{B8EB3743-1CA9-6F43-8FA7-6A46C530C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0275"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Rectangle 2">
            <a:extLst>
              <a:ext uri="{FF2B5EF4-FFF2-40B4-BE49-F238E27FC236}">
                <a16:creationId xmlns:a16="http://schemas.microsoft.com/office/drawing/2014/main" id="{0A9CDB7D-FCE9-5F46-B5EB-DC5BBAC37E8A}"/>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613A3D42-E9C9-8344-BA26-29B606CF845C}"/>
              </a:ext>
            </a:extLst>
          </p:cNvPr>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ea typeface="ＭＳ Ｐゴシック" panose="020B0600070205080204" pitchFamily="34" charset="-128"/>
            </a:endParaRPr>
          </a:p>
        </p:txBody>
      </p:sp>
    </p:spTree>
    <p:extLst>
      <p:ext uri="{BB962C8B-B14F-4D97-AF65-F5344CB8AC3E}">
        <p14:creationId xmlns:p14="http://schemas.microsoft.com/office/powerpoint/2010/main" val="3599690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6">
            <a:extLst>
              <a:ext uri="{FF2B5EF4-FFF2-40B4-BE49-F238E27FC236}">
                <a16:creationId xmlns:a16="http://schemas.microsoft.com/office/drawing/2014/main" id="{A4BFEFEB-E76C-E94E-9E3E-C9A52FA315E3}"/>
              </a:ext>
            </a:extLst>
          </p:cNvPr>
          <p:cNvSpPr>
            <a:spLocks noGrp="1" noChangeArrowheads="1"/>
          </p:cNvSpPr>
          <p:nvPr>
            <p:ph type="ftr" sz="quarter" idx="4"/>
          </p:nvPr>
        </p:nvSpPr>
        <p:spPr>
          <a:xfrm>
            <a:off x="944563" y="8820150"/>
            <a:ext cx="5092700"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b="0"/>
              <a:t>Strategic Management © 2017 Alan W. Kennedy</a:t>
            </a:r>
          </a:p>
        </p:txBody>
      </p:sp>
      <p:sp>
        <p:nvSpPr>
          <p:cNvPr id="49154" name="Rectangle 7">
            <a:extLst>
              <a:ext uri="{FF2B5EF4-FFF2-40B4-BE49-F238E27FC236}">
                <a16:creationId xmlns:a16="http://schemas.microsoft.com/office/drawing/2014/main" id="{A5190B16-82BC-6D42-89B1-72465BC724F8}"/>
              </a:ext>
            </a:extLst>
          </p:cNvPr>
          <p:cNvSpPr>
            <a:spLocks noGrp="1" noChangeArrowheads="1"/>
          </p:cNvSpPr>
          <p:nvPr>
            <p:ph type="sldNum" sz="quarter" idx="5"/>
          </p:nvPr>
        </p:nvSpPr>
        <p:spPr>
          <a:xfrm>
            <a:off x="5778500" y="8818563"/>
            <a:ext cx="976313"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b="0"/>
              <a:t>2  -  </a:t>
            </a:r>
            <a:fld id="{1B32BE9C-ECAC-884D-B32B-74FE9BBEBA0E}" type="slidenum">
              <a:rPr lang="en-US" altLang="en-US" b="0" smtClean="0"/>
              <a:pPr/>
              <a:t>44</a:t>
            </a:fld>
            <a:endParaRPr lang="en-US" altLang="en-US" b="0"/>
          </a:p>
        </p:txBody>
      </p:sp>
      <p:sp>
        <p:nvSpPr>
          <p:cNvPr id="49155" name="Rectangle 2">
            <a:extLst>
              <a:ext uri="{FF2B5EF4-FFF2-40B4-BE49-F238E27FC236}">
                <a16:creationId xmlns:a16="http://schemas.microsoft.com/office/drawing/2014/main" id="{E81042DA-3F1C-2649-ACFC-5DB8664F0689}"/>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D74158B5-DE17-4640-AF21-996818724684}"/>
              </a:ext>
            </a:extLst>
          </p:cNvPr>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ea typeface="ＭＳ Ｐゴシック" panose="020B0600070205080204" pitchFamily="34" charset="-128"/>
            </a:endParaRPr>
          </a:p>
        </p:txBody>
      </p:sp>
    </p:spTree>
    <p:extLst>
      <p:ext uri="{BB962C8B-B14F-4D97-AF65-F5344CB8AC3E}">
        <p14:creationId xmlns:p14="http://schemas.microsoft.com/office/powerpoint/2010/main" val="2155791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F7991187-2798-E44B-BCFC-0ABB3883CD79}" type="slidenum">
              <a:rPr lang="en-US" sz="1200"/>
              <a:pPr eaLnBrk="1" hangingPunct="1"/>
              <a:t>45</a:t>
            </a:fld>
            <a:endParaRPr lang="en-US" sz="12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677353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57288EB6-D895-6A42-8715-0C26603AADC5}" type="slidenum">
              <a:rPr lang="en-US" sz="1200"/>
              <a:pPr eaLnBrk="1" hangingPunct="1"/>
              <a:t>46</a:t>
            </a:fld>
            <a:endParaRPr lang="en-US" sz="1200"/>
          </a:p>
        </p:txBody>
      </p:sp>
      <p:sp>
        <p:nvSpPr>
          <p:cNvPr id="120835" name="Rectangle 2"/>
          <p:cNvSpPr>
            <a:spLocks noGrp="1" noRot="1" noChangeAspect="1" noChangeArrowheads="1" noTextEdit="1"/>
          </p:cNvSpPr>
          <p:nvPr>
            <p:ph type="sldImg"/>
          </p:nvPr>
        </p:nvSpPr>
        <p:spPr>
          <a:xfrm>
            <a:off x="661988" y="698500"/>
            <a:ext cx="5815012" cy="4360863"/>
          </a:xfrm>
          <a:solidFill>
            <a:srgbClr val="FFFFFF"/>
          </a:solid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309E8FF2-C63C-D34E-BFCE-CF5036F609F3}" type="slidenum">
              <a:rPr lang="en-US" sz="1200"/>
              <a:pPr eaLnBrk="1" hangingPunct="1"/>
              <a:t>47</a:t>
            </a:fld>
            <a:endParaRPr lang="en-US" sz="1200"/>
          </a:p>
        </p:txBody>
      </p:sp>
      <p:sp>
        <p:nvSpPr>
          <p:cNvPr id="122883" name="Rectangle 2"/>
          <p:cNvSpPr>
            <a:spLocks noGrp="1" noRot="1" noChangeAspect="1" noChangeArrowheads="1" noTextEdit="1"/>
          </p:cNvSpPr>
          <p:nvPr>
            <p:ph type="sldImg"/>
          </p:nvPr>
        </p:nvSpPr>
        <p:spPr>
          <a:xfrm>
            <a:off x="661988" y="698500"/>
            <a:ext cx="5815012" cy="4360863"/>
          </a:xfrm>
          <a:solidFill>
            <a:srgbClr val="FFFFFF"/>
          </a:solid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69509906-3DFD-C648-A541-9E0AE50DAFF8}" type="slidenum">
              <a:rPr lang="en-US" sz="1200"/>
              <a:pPr eaLnBrk="1" hangingPunct="1"/>
              <a:t>48</a:t>
            </a:fld>
            <a:endParaRPr lang="en-US" sz="12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4453146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a:extLst>
              <a:ext uri="{FF2B5EF4-FFF2-40B4-BE49-F238E27FC236}">
                <a16:creationId xmlns:a16="http://schemas.microsoft.com/office/drawing/2014/main" id="{916A9470-9253-CC4E-928B-04035C8774FF}"/>
              </a:ext>
            </a:extLst>
          </p:cNvPr>
          <p:cNvSpPr>
            <a:spLocks noGrp="1" noChangeArrowheads="1"/>
          </p:cNvSpPr>
          <p:nvPr>
            <p:ph type="ftr" sz="quarter" idx="4"/>
          </p:nvPr>
        </p:nvSpPr>
        <p:spPr>
          <a:xfrm>
            <a:off x="944563" y="8820150"/>
            <a:ext cx="5092700"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930275"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Strategic Management © 2017 Alan W. Kennedy</a:t>
            </a:r>
          </a:p>
        </p:txBody>
      </p:sp>
      <p:sp>
        <p:nvSpPr>
          <p:cNvPr id="45058" name="Rectangle 7">
            <a:extLst>
              <a:ext uri="{FF2B5EF4-FFF2-40B4-BE49-F238E27FC236}">
                <a16:creationId xmlns:a16="http://schemas.microsoft.com/office/drawing/2014/main" id="{796D1CCA-0F94-9747-A59B-A303E4C56173}"/>
              </a:ext>
            </a:extLst>
          </p:cNvPr>
          <p:cNvSpPr>
            <a:spLocks noGrp="1" noChangeArrowheads="1"/>
          </p:cNvSpPr>
          <p:nvPr>
            <p:ph type="sldNum" sz="quarter" idx="5"/>
          </p:nvPr>
        </p:nvSpPr>
        <p:spPr>
          <a:xfrm>
            <a:off x="5778500" y="8818563"/>
            <a:ext cx="976313"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  -  </a:t>
            </a:r>
            <a:fld id="{30E7C0BC-11D6-5841-823C-2C4FC44EC1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0275"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059" name="Rectangle 2">
            <a:extLst>
              <a:ext uri="{FF2B5EF4-FFF2-40B4-BE49-F238E27FC236}">
                <a16:creationId xmlns:a16="http://schemas.microsoft.com/office/drawing/2014/main" id="{9D0255AE-85CE-0C40-9FDA-7F10D42A7062}"/>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7780FF19-3971-8242-BDFF-FAB20C59545F}"/>
              </a:ext>
            </a:extLst>
          </p:cNvPr>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ea typeface="ＭＳ Ｐゴシック" panose="020B0600070205080204" pitchFamily="34" charset="-128"/>
            </a:endParaRPr>
          </a:p>
        </p:txBody>
      </p:sp>
    </p:spTree>
    <p:extLst>
      <p:ext uri="{BB962C8B-B14F-4D97-AF65-F5344CB8AC3E}">
        <p14:creationId xmlns:p14="http://schemas.microsoft.com/office/powerpoint/2010/main" val="3886967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CB46B656-413F-F44E-ADBB-8B8C12E399E3}" type="slidenum">
              <a:rPr lang="en-US" sz="1200"/>
              <a:pPr eaLnBrk="1" hangingPunct="1"/>
              <a:t>5</a:t>
            </a:fld>
            <a:endParaRPr lang="en-US" sz="12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489429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
        <p:nvSpPr>
          <p:cNvPr id="6" name="Rectangle 6"/>
          <p:cNvSpPr>
            <a:spLocks noGrp="1" noChangeArrowheads="1"/>
          </p:cNvSpPr>
          <p:nvPr>
            <p:ph type="ftr" sz="quarter" idx="4"/>
          </p:nvPr>
        </p:nvSpPr>
        <p:spPr>
          <a:xfrm>
            <a:off x="876300" y="8763000"/>
            <a:ext cx="5105400" cy="381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
        <p:nvSpPr>
          <p:cNvPr id="7" name="Rectangle 7"/>
          <p:cNvSpPr>
            <a:spLocks noGrp="1" noChangeArrowheads="1"/>
          </p:cNvSpPr>
          <p:nvPr>
            <p:ph type="sldNum" sz="quarter" idx="5"/>
          </p:nvPr>
        </p:nvSpPr>
        <p:spPr>
          <a:xfrm>
            <a:off x="3733800" y="8763000"/>
            <a:ext cx="2971800" cy="4635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CAED05A9-3868-3F47-847C-6E0F46EDDAE7}" type="slidenum">
              <a:rPr lang="en-US" sz="1200"/>
              <a:pPr eaLnBrk="1" hangingPunct="1"/>
              <a:t>50</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6">
            <a:extLst>
              <a:ext uri="{FF2B5EF4-FFF2-40B4-BE49-F238E27FC236}">
                <a16:creationId xmlns:a16="http://schemas.microsoft.com/office/drawing/2014/main" id="{4325F2DA-9A9A-204A-BB9D-239554D00D52}"/>
              </a:ext>
            </a:extLst>
          </p:cNvPr>
          <p:cNvSpPr>
            <a:spLocks noGrp="1" noChangeArrowheads="1"/>
          </p:cNvSpPr>
          <p:nvPr>
            <p:ph type="ftr" sz="quarter" idx="4"/>
          </p:nvPr>
        </p:nvSpPr>
        <p:spPr>
          <a:xfrm>
            <a:off x="944563" y="8820150"/>
            <a:ext cx="5092700"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930275"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Strategic Management © 2017 Alan W. Kennedy</a:t>
            </a:r>
          </a:p>
        </p:txBody>
      </p:sp>
      <p:sp>
        <p:nvSpPr>
          <p:cNvPr id="47106" name="Rectangle 7">
            <a:extLst>
              <a:ext uri="{FF2B5EF4-FFF2-40B4-BE49-F238E27FC236}">
                <a16:creationId xmlns:a16="http://schemas.microsoft.com/office/drawing/2014/main" id="{7FCEE49D-9BB4-324E-94F6-1B38B148DC95}"/>
              </a:ext>
            </a:extLst>
          </p:cNvPr>
          <p:cNvSpPr>
            <a:spLocks noGrp="1" noChangeArrowheads="1"/>
          </p:cNvSpPr>
          <p:nvPr>
            <p:ph type="sldNum" sz="quarter" idx="5"/>
          </p:nvPr>
        </p:nvSpPr>
        <p:spPr>
          <a:xfrm>
            <a:off x="5778500" y="8818563"/>
            <a:ext cx="976313"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ea typeface="ＭＳ Ｐゴシック" panose="020B0600070205080204" pitchFamily="34" charset="-128"/>
              </a:defRPr>
            </a:lvl1pPr>
            <a:lvl2pPr marL="742950" indent="-285750" defTabSz="930275">
              <a:defRPr b="1">
                <a:solidFill>
                  <a:schemeClr val="tx1"/>
                </a:solidFill>
                <a:latin typeface="Arial" panose="020B0604020202020204" pitchFamily="34" charset="0"/>
                <a:ea typeface="ＭＳ Ｐゴシック" panose="020B0600070205080204" pitchFamily="34" charset="-128"/>
              </a:defRPr>
            </a:lvl2pPr>
            <a:lvl3pPr marL="1143000" indent="-228600" defTabSz="930275">
              <a:defRPr b="1">
                <a:solidFill>
                  <a:schemeClr val="tx1"/>
                </a:solidFill>
                <a:latin typeface="Arial" panose="020B0604020202020204" pitchFamily="34" charset="0"/>
                <a:ea typeface="ＭＳ Ｐゴシック" panose="020B0600070205080204" pitchFamily="34" charset="-128"/>
              </a:defRPr>
            </a:lvl3pPr>
            <a:lvl4pPr marL="1600200" indent="-228600" defTabSz="930275">
              <a:defRPr b="1">
                <a:solidFill>
                  <a:schemeClr val="tx1"/>
                </a:solidFill>
                <a:latin typeface="Arial" panose="020B0604020202020204" pitchFamily="34" charset="0"/>
                <a:ea typeface="ＭＳ Ｐゴシック" panose="020B0600070205080204" pitchFamily="34" charset="-128"/>
              </a:defRPr>
            </a:lvl4pPr>
            <a:lvl5pPr marL="2057400" indent="-228600" defTabSz="930275">
              <a:defRPr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  -  </a:t>
            </a:r>
            <a:fld id="{2450587E-4C1A-AC42-8E7B-0CE8A0116AA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0275"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7107" name="Rectangle 2">
            <a:extLst>
              <a:ext uri="{FF2B5EF4-FFF2-40B4-BE49-F238E27FC236}">
                <a16:creationId xmlns:a16="http://schemas.microsoft.com/office/drawing/2014/main" id="{B83FB147-252F-B248-AB3E-F437652ECF13}"/>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D91951FD-8B78-8C4F-B1A9-E06D38E132B1}"/>
              </a:ext>
            </a:extLst>
          </p:cNvPr>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ea typeface="ＭＳ Ｐゴシック" panose="020B0600070205080204" pitchFamily="34" charset="-128"/>
            </a:endParaRPr>
          </a:p>
        </p:txBody>
      </p:sp>
    </p:spTree>
    <p:extLst>
      <p:ext uri="{BB962C8B-B14F-4D97-AF65-F5344CB8AC3E}">
        <p14:creationId xmlns:p14="http://schemas.microsoft.com/office/powerpoint/2010/main" val="26387496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21B16F11-3B33-C74B-8FAD-97F9CEBF736A}" type="slidenum">
              <a:rPr lang="en-US" sz="1200"/>
              <a:pPr eaLnBrk="1" hangingPunct="1"/>
              <a:t>52</a:t>
            </a:fld>
            <a:endParaRPr lang="en-US" sz="1200"/>
          </a:p>
        </p:txBody>
      </p:sp>
      <p:sp>
        <p:nvSpPr>
          <p:cNvPr id="126979" name="Rectangle 2"/>
          <p:cNvSpPr>
            <a:spLocks noGrp="1" noRot="1" noChangeAspect="1" noChangeArrowheads="1" noTextEdit="1"/>
          </p:cNvSpPr>
          <p:nvPr>
            <p:ph type="sldImg"/>
          </p:nvPr>
        </p:nvSpPr>
        <p:spPr>
          <a:xfrm>
            <a:off x="661988" y="698500"/>
            <a:ext cx="5815012" cy="4360863"/>
          </a:xfrm>
          <a:solidFill>
            <a:srgbClr val="FFFFFF"/>
          </a:solid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C7682FA8-7FF4-F340-A5AF-1AD8233AE006}" type="slidenum">
              <a:rPr lang="en-US" sz="1200"/>
              <a:pPr eaLnBrk="1" hangingPunct="1"/>
              <a:t>53</a:t>
            </a:fld>
            <a:endParaRPr 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779473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CA">
              <a:latin typeface="Arial" charset="0"/>
            </a:endParaRPr>
          </a:p>
        </p:txBody>
      </p:sp>
      <p:sp>
        <p:nvSpPr>
          <p:cNvPr id="135171" name="Footer Placeholder 3"/>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Strategic Management  © 2017 Alan W. Kennedy</a:t>
            </a:r>
          </a:p>
        </p:txBody>
      </p:sp>
      <p:sp>
        <p:nvSpPr>
          <p:cNvPr id="135172"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C0489312-DC8B-654B-9D0E-739B1D7D5BD3}" type="slidenum">
              <a:rPr lang="en-US" sz="1200"/>
              <a:pPr eaLnBrk="1" hangingPunct="1"/>
              <a:t>54</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3027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Strategic Management  © 2017 Alan W. Kennedy</a:t>
            </a:r>
          </a:p>
        </p:txBody>
      </p:sp>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1 -   </a:t>
            </a:r>
            <a:fld id="{8F35C4F8-824D-0444-9491-B866DCF5AC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30275"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38000413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11D99958-8203-0240-B3F7-262EB1EF4CD0}" type="slidenum">
              <a:rPr lang="en-US" sz="1200"/>
              <a:pPr eaLnBrk="1" hangingPunct="1"/>
              <a:t>56</a:t>
            </a:fld>
            <a:endParaRPr lang="en-US" sz="120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3C409D8E-ED15-FD4A-B468-6C4826D7749C}" type="slidenum">
              <a:rPr lang="en-US" sz="1200"/>
              <a:pPr eaLnBrk="1" hangingPunct="1"/>
              <a:t>57</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60D78893-044B-CA44-B1B5-EC6EC21B4013}" type="slidenum">
              <a:rPr lang="en-US" sz="1200"/>
              <a:pPr eaLnBrk="1" hangingPunct="1"/>
              <a:t>58</a:t>
            </a:fld>
            <a:endParaRPr lang="en-US" sz="120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CB46B656-413F-F44E-ADBB-8B8C12E399E3}" type="slidenum">
              <a:rPr lang="en-US" sz="1200"/>
              <a:pPr eaLnBrk="1" hangingPunct="1"/>
              <a:t>6</a:t>
            </a:fld>
            <a:endParaRPr lang="en-US" sz="12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0167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222250" y="696913"/>
            <a:ext cx="6489700" cy="4867275"/>
          </a:xfrm>
          <a:ln/>
        </p:spPr>
      </p:sp>
      <p:sp>
        <p:nvSpPr>
          <p:cNvPr id="15362" name="Notes Placeholder 2"/>
          <p:cNvSpPr>
            <a:spLocks noGrp="1"/>
          </p:cNvSpPr>
          <p:nvPr>
            <p:ph type="body" idx="1"/>
          </p:nvPr>
        </p:nvSpPr>
        <p:spPr>
          <a:xfrm>
            <a:off x="685800" y="4416425"/>
            <a:ext cx="5486400" cy="4183063"/>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endParaRPr lang="en-CA">
              <a:latin typeface="Arial" charset="0"/>
            </a:endParaRPr>
          </a:p>
        </p:txBody>
      </p:sp>
      <p:sp>
        <p:nvSpPr>
          <p:cNvPr id="15363" name="Rectangle 6"/>
          <p:cNvSpPr txBox="1">
            <a:spLocks noGrp="1" noChangeArrowheads="1"/>
          </p:cNvSpPr>
          <p:nvPr/>
        </p:nvSpPr>
        <p:spPr bwMode="auto">
          <a:xfrm>
            <a:off x="876300" y="8763000"/>
            <a:ext cx="5105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5364" name="Rectangle 7"/>
          <p:cNvSpPr txBox="1">
            <a:spLocks noGrp="1" noChangeArrowheads="1"/>
          </p:cNvSpPr>
          <p:nvPr/>
        </p:nvSpPr>
        <p:spPr bwMode="auto">
          <a:xfrm>
            <a:off x="3733800" y="8763000"/>
            <a:ext cx="2971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8" tIns="46479" rIns="92958" bIns="46479" anchor="b"/>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t>1 -   </a:t>
            </a:r>
            <a:fld id="{B47FB637-D40F-B848-A830-931587267B9F}" type="slidenum">
              <a:rPr lang="en-US" sz="1200"/>
              <a:pPr algn="r" eaLnBrk="1" hangingPunct="1"/>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CC345D70-3401-7B44-8714-238C99BA1247}" type="slidenum">
              <a:rPr lang="en-US" sz="1200"/>
              <a:pPr eaLnBrk="1" hangingPunct="1"/>
              <a:t>8</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dirty="0"/>
              <a:t>Strategic Management  © 2017 Alan W. Kennedy</a:t>
            </a:r>
          </a:p>
        </p:txBody>
      </p:sp>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   </a:t>
            </a:r>
            <a:fld id="{9DC24912-ACCE-EB45-9CA7-4E37C951347E}" type="slidenum">
              <a:rPr lang="en-US" sz="1200"/>
              <a:pPr eaLnBrk="1" hangingPunct="1"/>
              <a:t>9</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vmlDrawing" Target="../drawings/vmlDrawing7.v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5.v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vmlDrawing" Target="../drawings/vmlDrawing6.v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7"/>
          <p:cNvGraphicFramePr>
            <a:graphicFrameLocks noChangeAspect="1"/>
          </p:cNvGraphicFramePr>
          <p:nvPr userDrawn="1"/>
        </p:nvGraphicFramePr>
        <p:xfrm>
          <a:off x="7772400" y="6096000"/>
          <a:ext cx="876300" cy="623888"/>
        </p:xfrm>
        <a:graphic>
          <a:graphicData uri="http://schemas.openxmlformats.org/presentationml/2006/ole">
            <mc:AlternateContent xmlns:mc="http://schemas.openxmlformats.org/markup-compatibility/2006">
              <mc:Choice xmlns:v="urn:schemas-microsoft-com:vml" Requires="v">
                <p:oleObj spid="_x0000_s146600" name="Photo Editor Photo" r:id="rId3" imgW="22857143" imgH="16333333" progId="MSPhotoEd.3">
                  <p:embed/>
                </p:oleObj>
              </mc:Choice>
              <mc:Fallback>
                <p:oleObj name="Photo Editor Photo" r:id="rId3" imgW="22857143" imgH="1633333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96000"/>
                        <a:ext cx="876300"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Rectangle 4"/>
          <p:cNvSpPr>
            <a:spLocks noChangeArrowheads="1"/>
          </p:cNvSpPr>
          <p:nvPr userDrawn="1"/>
        </p:nvSpPr>
        <p:spPr bwMode="auto">
          <a:xfrm>
            <a:off x="4364038" y="3246438"/>
            <a:ext cx="415925" cy="366712"/>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cs typeface="+mn-cs"/>
              </a:rPr>
              <a:t>© </a:t>
            </a:r>
          </a:p>
        </p:txBody>
      </p:sp>
      <p:sp>
        <p:nvSpPr>
          <p:cNvPr id="6" name="Rectangle 5"/>
          <p:cNvSpPr>
            <a:spLocks noChangeArrowheads="1"/>
          </p:cNvSpPr>
          <p:nvPr userDrawn="1"/>
        </p:nvSpPr>
        <p:spPr bwMode="auto">
          <a:xfrm>
            <a:off x="4364038" y="3246438"/>
            <a:ext cx="415925" cy="366712"/>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cs typeface="+mn-cs"/>
              </a:rPr>
              <a:t>© </a:t>
            </a:r>
          </a:p>
        </p:txBody>
      </p:sp>
      <p:sp>
        <p:nvSpPr>
          <p:cNvPr id="7" name="Rectangle 6"/>
          <p:cNvSpPr>
            <a:spLocks noChangeArrowheads="1"/>
          </p:cNvSpPr>
          <p:nvPr userDrawn="1"/>
        </p:nvSpPr>
        <p:spPr bwMode="auto">
          <a:xfrm>
            <a:off x="8459788" y="6092825"/>
            <a:ext cx="415925" cy="366713"/>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solidFill>
                  <a:srgbClr val="003399"/>
                </a:solidFill>
                <a:cs typeface="+mn-cs"/>
              </a:rPr>
              <a:t>© </a:t>
            </a:r>
          </a:p>
        </p:txBody>
      </p:sp>
      <p:sp>
        <p:nvSpPr>
          <p:cNvPr id="8" name="Rectangle 11"/>
          <p:cNvSpPr>
            <a:spLocks noChangeArrowheads="1"/>
          </p:cNvSpPr>
          <p:nvPr userDrawn="1"/>
        </p:nvSpPr>
        <p:spPr bwMode="auto">
          <a:xfrm>
            <a:off x="4140200" y="3068638"/>
            <a:ext cx="792163" cy="576262"/>
          </a:xfrm>
          <a:prstGeom prst="rect">
            <a:avLst/>
          </a:prstGeom>
          <a:solidFill>
            <a:schemeClr val="tx1"/>
          </a:solidFill>
          <a:ln w="9525">
            <a:solidFill>
              <a:schemeClr val="tx1"/>
            </a:solidFill>
            <a:round/>
            <a:headEnd/>
            <a:tailEnd/>
          </a:ln>
        </p:spPr>
        <p:txBody>
          <a:bodyPr wrap="none" anchor="ctr"/>
          <a:lstStyle/>
          <a:p>
            <a:endParaRPr lang="fr-FR"/>
          </a:p>
        </p:txBody>
      </p:sp>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44112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graphicFrame>
        <p:nvGraphicFramePr>
          <p:cNvPr id="4" name="Object 7">
            <a:extLst>
              <a:ext uri="{FF2B5EF4-FFF2-40B4-BE49-F238E27FC236}">
                <a16:creationId xmlns:a16="http://schemas.microsoft.com/office/drawing/2014/main" id="{9517A102-B21E-0741-A17D-C476872E6578}"/>
              </a:ext>
            </a:extLst>
          </p:cNvPr>
          <p:cNvGraphicFramePr>
            <a:graphicFrameLocks noChangeAspect="1"/>
          </p:cNvGraphicFramePr>
          <p:nvPr userDrawn="1"/>
        </p:nvGraphicFramePr>
        <p:xfrm>
          <a:off x="7772400" y="6096000"/>
          <a:ext cx="876300" cy="623888"/>
        </p:xfrm>
        <a:graphic>
          <a:graphicData uri="http://schemas.openxmlformats.org/presentationml/2006/ole">
            <mc:AlternateContent xmlns:mc="http://schemas.openxmlformats.org/markup-compatibility/2006">
              <mc:Choice xmlns:v="urn:schemas-microsoft-com:vml" Requires="v">
                <p:oleObj spid="_x0000_s170003" name="Photo Editor Photo" r:id="rId3" imgW="30480000" imgH="21780500" progId="MSPhotoEd.3">
                  <p:embed/>
                </p:oleObj>
              </mc:Choice>
              <mc:Fallback>
                <p:oleObj name="Photo Editor Photo" r:id="rId3" imgW="30480000" imgH="21780500" progId="MSPhotoEd.3">
                  <p:embed/>
                  <p:pic>
                    <p:nvPicPr>
                      <p:cNvPr id="4" name="Object 7">
                        <a:extLst>
                          <a:ext uri="{FF2B5EF4-FFF2-40B4-BE49-F238E27FC236}">
                            <a16:creationId xmlns:a16="http://schemas.microsoft.com/office/drawing/2014/main" id="{9517A102-B21E-0741-A17D-C476872E6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96000"/>
                        <a:ext cx="8763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EC8D7C47-79C5-C843-88BE-00897F64F35B}"/>
              </a:ext>
            </a:extLst>
          </p:cNvPr>
          <p:cNvSpPr>
            <a:spLocks noChangeArrowheads="1"/>
          </p:cNvSpPr>
          <p:nvPr userDrawn="1"/>
        </p:nvSpPr>
        <p:spPr bwMode="auto">
          <a:xfrm>
            <a:off x="4364038" y="3246438"/>
            <a:ext cx="415925" cy="366712"/>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a:defRPr/>
            </a:pPr>
            <a:r>
              <a:rPr lang="en-US" altLang="x-none" sz="1800" b="0">
                <a:solidFill>
                  <a:srgbClr val="FFFFFF"/>
                </a:solidFill>
              </a:rPr>
              <a:t>© </a:t>
            </a:r>
          </a:p>
        </p:txBody>
      </p:sp>
      <p:sp>
        <p:nvSpPr>
          <p:cNvPr id="6" name="Rectangle 5">
            <a:extLst>
              <a:ext uri="{FF2B5EF4-FFF2-40B4-BE49-F238E27FC236}">
                <a16:creationId xmlns:a16="http://schemas.microsoft.com/office/drawing/2014/main" id="{6582AC14-2B9E-1240-B99B-99550CFEDF64}"/>
              </a:ext>
            </a:extLst>
          </p:cNvPr>
          <p:cNvSpPr>
            <a:spLocks noChangeArrowheads="1"/>
          </p:cNvSpPr>
          <p:nvPr userDrawn="1"/>
        </p:nvSpPr>
        <p:spPr bwMode="auto">
          <a:xfrm>
            <a:off x="4364038" y="3246438"/>
            <a:ext cx="415925" cy="366712"/>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a:defRPr/>
            </a:pPr>
            <a:r>
              <a:rPr lang="en-US" altLang="x-none" sz="1800" b="0">
                <a:solidFill>
                  <a:srgbClr val="FFFFFF"/>
                </a:solidFill>
              </a:rPr>
              <a:t>© </a:t>
            </a:r>
          </a:p>
        </p:txBody>
      </p:sp>
      <p:sp>
        <p:nvSpPr>
          <p:cNvPr id="7" name="Rectangle 6">
            <a:extLst>
              <a:ext uri="{FF2B5EF4-FFF2-40B4-BE49-F238E27FC236}">
                <a16:creationId xmlns:a16="http://schemas.microsoft.com/office/drawing/2014/main" id="{5FBBDC90-8CEE-0144-AF07-F98B41B7298C}"/>
              </a:ext>
            </a:extLst>
          </p:cNvPr>
          <p:cNvSpPr>
            <a:spLocks noChangeArrowheads="1"/>
          </p:cNvSpPr>
          <p:nvPr userDrawn="1"/>
        </p:nvSpPr>
        <p:spPr bwMode="auto">
          <a:xfrm>
            <a:off x="8459788" y="6092825"/>
            <a:ext cx="415925" cy="36671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a:defRPr/>
            </a:pPr>
            <a:r>
              <a:rPr lang="en-US" altLang="x-none" sz="1800" b="0">
                <a:solidFill>
                  <a:srgbClr val="003399"/>
                </a:solidFill>
              </a:rPr>
              <a:t>© </a:t>
            </a:r>
          </a:p>
        </p:txBody>
      </p:sp>
      <p:sp>
        <p:nvSpPr>
          <p:cNvPr id="8" name="Rectangle 7">
            <a:extLst>
              <a:ext uri="{FF2B5EF4-FFF2-40B4-BE49-F238E27FC236}">
                <a16:creationId xmlns:a16="http://schemas.microsoft.com/office/drawing/2014/main" id="{8351FF55-CB65-9347-9713-1BDC3353A1F7}"/>
              </a:ext>
            </a:extLst>
          </p:cNvPr>
          <p:cNvSpPr>
            <a:spLocks noChangeArrowheads="1"/>
          </p:cNvSpPr>
          <p:nvPr userDrawn="1"/>
        </p:nvSpPr>
        <p:spPr bwMode="auto">
          <a:xfrm>
            <a:off x="4140200" y="3284538"/>
            <a:ext cx="792163" cy="576262"/>
          </a:xfrm>
          <a:prstGeom prst="rect">
            <a:avLst/>
          </a:prstGeom>
          <a:solidFill>
            <a:schemeClr val="tx1"/>
          </a:solidFill>
          <a:ln w="9525">
            <a:solidFill>
              <a:schemeClr val="tx1"/>
            </a:solidFill>
            <a:round/>
            <a:headEnd/>
            <a:tailEnd/>
          </a:ln>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defRPr/>
            </a:pPr>
            <a:endParaRPr lang="fr-FR" altLang="x-none" sz="1800" b="0">
              <a:solidFill>
                <a:srgbClr val="FFFFFF"/>
              </a:solidFill>
            </a:endParaRPr>
          </a:p>
        </p:txBody>
      </p:sp>
      <p:sp>
        <p:nvSpPr>
          <p:cNvPr id="2" name="Title 1"/>
          <p:cNvSpPr>
            <a:spLocks noGrp="1"/>
          </p:cNvSpPr>
          <p:nvPr>
            <p:ph type="title"/>
          </p:nvPr>
        </p:nvSpPr>
        <p:spPr>
          <a:xfrm>
            <a:off x="1143000" y="228600"/>
            <a:ext cx="6858000" cy="514350"/>
          </a:xfrm>
        </p:spPr>
        <p:txBody>
          <a:bodyPr/>
          <a:lstStyle/>
          <a:p>
            <a:r>
              <a:rPr lang="en-US"/>
              <a:t>Click to edit Master title style</a:t>
            </a:r>
            <a:endParaRPr lang="en-CA"/>
          </a:p>
        </p:txBody>
      </p:sp>
      <p:sp>
        <p:nvSpPr>
          <p:cNvPr id="3" name="Table Placeholder 2"/>
          <p:cNvSpPr>
            <a:spLocks noGrp="1"/>
          </p:cNvSpPr>
          <p:nvPr>
            <p:ph type="tbl" idx="1"/>
          </p:nvPr>
        </p:nvSpPr>
        <p:spPr>
          <a:xfrm>
            <a:off x="609600" y="1085850"/>
            <a:ext cx="7772400" cy="4914900"/>
          </a:xfrm>
        </p:spPr>
        <p:txBody>
          <a:bodyPr/>
          <a:lstStyle/>
          <a:p>
            <a:pPr lvl="0"/>
            <a:endParaRPr lang="en-CA" noProof="0"/>
          </a:p>
        </p:txBody>
      </p:sp>
    </p:spTree>
    <p:extLst>
      <p:ext uri="{BB962C8B-B14F-4D97-AF65-F5344CB8AC3E}">
        <p14:creationId xmlns:p14="http://schemas.microsoft.com/office/powerpoint/2010/main" val="291149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7"/>
          <p:cNvGraphicFramePr>
            <a:graphicFrameLocks noChangeAspect="1"/>
          </p:cNvGraphicFramePr>
          <p:nvPr userDrawn="1"/>
        </p:nvGraphicFramePr>
        <p:xfrm>
          <a:off x="7772400" y="6096000"/>
          <a:ext cx="876300" cy="623888"/>
        </p:xfrm>
        <a:graphic>
          <a:graphicData uri="http://schemas.openxmlformats.org/presentationml/2006/ole">
            <mc:AlternateContent xmlns:mc="http://schemas.openxmlformats.org/markup-compatibility/2006">
              <mc:Choice xmlns:v="urn:schemas-microsoft-com:vml" Requires="v">
                <p:oleObj spid="_x0000_s147624" name="Photo Editor Photo" r:id="rId3" imgW="22857143" imgH="16333333" progId="MSPhotoEd.3">
                  <p:embed/>
                </p:oleObj>
              </mc:Choice>
              <mc:Fallback>
                <p:oleObj name="Photo Editor Photo" r:id="rId3" imgW="22857143" imgH="1633333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96000"/>
                        <a:ext cx="876300"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Rectangle 3"/>
          <p:cNvSpPr>
            <a:spLocks noChangeArrowheads="1"/>
          </p:cNvSpPr>
          <p:nvPr userDrawn="1"/>
        </p:nvSpPr>
        <p:spPr bwMode="auto">
          <a:xfrm>
            <a:off x="4364038" y="3246438"/>
            <a:ext cx="415925" cy="366712"/>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cs typeface="+mn-cs"/>
              </a:rPr>
              <a:t>© </a:t>
            </a:r>
          </a:p>
        </p:txBody>
      </p:sp>
      <p:sp>
        <p:nvSpPr>
          <p:cNvPr id="5" name="Rectangle 4"/>
          <p:cNvSpPr>
            <a:spLocks noChangeArrowheads="1"/>
          </p:cNvSpPr>
          <p:nvPr userDrawn="1"/>
        </p:nvSpPr>
        <p:spPr bwMode="auto">
          <a:xfrm>
            <a:off x="4364038" y="3246438"/>
            <a:ext cx="415925" cy="366712"/>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cs typeface="+mn-cs"/>
              </a:rPr>
              <a:t>© </a:t>
            </a:r>
          </a:p>
        </p:txBody>
      </p:sp>
      <p:sp>
        <p:nvSpPr>
          <p:cNvPr id="6" name="Rectangle 5"/>
          <p:cNvSpPr>
            <a:spLocks noChangeArrowheads="1"/>
          </p:cNvSpPr>
          <p:nvPr userDrawn="1"/>
        </p:nvSpPr>
        <p:spPr bwMode="auto">
          <a:xfrm>
            <a:off x="8459788" y="6092825"/>
            <a:ext cx="415925" cy="366713"/>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solidFill>
                  <a:srgbClr val="003399"/>
                </a:solidFill>
                <a:cs typeface="+mn-cs"/>
              </a:rPr>
              <a:t>© </a:t>
            </a:r>
          </a:p>
        </p:txBody>
      </p:sp>
      <p:sp>
        <p:nvSpPr>
          <p:cNvPr id="7" name="Rectangle 7"/>
          <p:cNvSpPr>
            <a:spLocks noChangeArrowheads="1"/>
          </p:cNvSpPr>
          <p:nvPr userDrawn="1"/>
        </p:nvSpPr>
        <p:spPr bwMode="auto">
          <a:xfrm>
            <a:off x="4140200" y="3068638"/>
            <a:ext cx="792163" cy="576262"/>
          </a:xfrm>
          <a:prstGeom prst="rect">
            <a:avLst/>
          </a:prstGeom>
          <a:solidFill>
            <a:schemeClr val="tx1"/>
          </a:solidFill>
          <a:ln w="9525">
            <a:solidFill>
              <a:schemeClr val="tx1"/>
            </a:solidFill>
            <a:round/>
            <a:headEnd/>
            <a:tailEnd/>
          </a:ln>
        </p:spPr>
        <p:txBody>
          <a:bodyPr wrap="none" anchor="ctr"/>
          <a:lstStyle/>
          <a:p>
            <a:endParaRPr lang="fr-FR"/>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79397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7"/>
          <p:cNvGraphicFramePr>
            <a:graphicFrameLocks noChangeAspect="1"/>
          </p:cNvGraphicFramePr>
          <p:nvPr userDrawn="1"/>
        </p:nvGraphicFramePr>
        <p:xfrm>
          <a:off x="7772400" y="6096000"/>
          <a:ext cx="876300" cy="623888"/>
        </p:xfrm>
        <a:graphic>
          <a:graphicData uri="http://schemas.openxmlformats.org/presentationml/2006/ole">
            <mc:AlternateContent xmlns:mc="http://schemas.openxmlformats.org/markup-compatibility/2006">
              <mc:Choice xmlns:v="urn:schemas-microsoft-com:vml" Requires="v">
                <p:oleObj spid="_x0000_s148648" name="Photo Editor Photo" r:id="rId3" imgW="22857143" imgH="16333333" progId="MSPhotoEd.3">
                  <p:embed/>
                </p:oleObj>
              </mc:Choice>
              <mc:Fallback>
                <p:oleObj name="Photo Editor Photo" r:id="rId3" imgW="22857143" imgH="1633333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96000"/>
                        <a:ext cx="876300"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Rectangle 2"/>
          <p:cNvSpPr>
            <a:spLocks noChangeArrowheads="1"/>
          </p:cNvSpPr>
          <p:nvPr userDrawn="1"/>
        </p:nvSpPr>
        <p:spPr bwMode="auto">
          <a:xfrm>
            <a:off x="4364038" y="3246438"/>
            <a:ext cx="415925" cy="366712"/>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cs typeface="+mn-cs"/>
              </a:rPr>
              <a:t>© </a:t>
            </a:r>
          </a:p>
        </p:txBody>
      </p:sp>
      <p:sp>
        <p:nvSpPr>
          <p:cNvPr id="4" name="Rectangle 3"/>
          <p:cNvSpPr>
            <a:spLocks noChangeArrowheads="1"/>
          </p:cNvSpPr>
          <p:nvPr userDrawn="1"/>
        </p:nvSpPr>
        <p:spPr bwMode="auto">
          <a:xfrm>
            <a:off x="4364038" y="3246438"/>
            <a:ext cx="415925" cy="366712"/>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cs typeface="+mn-cs"/>
              </a:rPr>
              <a:t>© </a:t>
            </a:r>
          </a:p>
        </p:txBody>
      </p:sp>
      <p:sp>
        <p:nvSpPr>
          <p:cNvPr id="5" name="Rectangle 4"/>
          <p:cNvSpPr>
            <a:spLocks noChangeArrowheads="1"/>
          </p:cNvSpPr>
          <p:nvPr userDrawn="1"/>
        </p:nvSpPr>
        <p:spPr bwMode="auto">
          <a:xfrm>
            <a:off x="8459788" y="6092825"/>
            <a:ext cx="415925" cy="366713"/>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solidFill>
                  <a:srgbClr val="003399"/>
                </a:solidFill>
                <a:cs typeface="+mn-cs"/>
              </a:rPr>
              <a:t>© </a:t>
            </a:r>
          </a:p>
        </p:txBody>
      </p:sp>
      <p:sp>
        <p:nvSpPr>
          <p:cNvPr id="6" name="Rectangle 7"/>
          <p:cNvSpPr>
            <a:spLocks noChangeArrowheads="1"/>
          </p:cNvSpPr>
          <p:nvPr userDrawn="1"/>
        </p:nvSpPr>
        <p:spPr bwMode="auto">
          <a:xfrm>
            <a:off x="4140200" y="3068638"/>
            <a:ext cx="792163" cy="576262"/>
          </a:xfrm>
          <a:prstGeom prst="rect">
            <a:avLst/>
          </a:prstGeom>
          <a:solidFill>
            <a:schemeClr val="tx1"/>
          </a:solidFill>
          <a:ln w="9525">
            <a:solidFill>
              <a:schemeClr val="tx1"/>
            </a:solidFill>
            <a:round/>
            <a:headEnd/>
            <a:tailEnd/>
          </a:ln>
        </p:spPr>
        <p:txBody>
          <a:bodyPr wrap="none" anchor="ctr"/>
          <a:lstStyle/>
          <a:p>
            <a:endParaRPr lang="fr-FR"/>
          </a:p>
        </p:txBody>
      </p:sp>
    </p:spTree>
    <p:extLst>
      <p:ext uri="{BB962C8B-B14F-4D97-AF65-F5344CB8AC3E}">
        <p14:creationId xmlns:p14="http://schemas.microsoft.com/office/powerpoint/2010/main" val="289728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graphicFrame>
        <p:nvGraphicFramePr>
          <p:cNvPr id="4" name="Object 7"/>
          <p:cNvGraphicFramePr>
            <a:graphicFrameLocks noChangeAspect="1"/>
          </p:cNvGraphicFramePr>
          <p:nvPr userDrawn="1"/>
        </p:nvGraphicFramePr>
        <p:xfrm>
          <a:off x="7772400" y="6096000"/>
          <a:ext cx="876300" cy="623888"/>
        </p:xfrm>
        <a:graphic>
          <a:graphicData uri="http://schemas.openxmlformats.org/presentationml/2006/ole">
            <mc:AlternateContent xmlns:mc="http://schemas.openxmlformats.org/markup-compatibility/2006">
              <mc:Choice xmlns:v="urn:schemas-microsoft-com:vml" Requires="v">
                <p:oleObj spid="_x0000_s149672" name="Photo Editor Photo" r:id="rId3" imgW="22857143" imgH="16333333" progId="MSPhotoEd.3">
                  <p:embed/>
                </p:oleObj>
              </mc:Choice>
              <mc:Fallback>
                <p:oleObj name="Photo Editor Photo" r:id="rId3" imgW="22857143" imgH="1633333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96000"/>
                        <a:ext cx="876300"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Rectangle 4"/>
          <p:cNvSpPr>
            <a:spLocks noChangeArrowheads="1"/>
          </p:cNvSpPr>
          <p:nvPr userDrawn="1"/>
        </p:nvSpPr>
        <p:spPr bwMode="auto">
          <a:xfrm>
            <a:off x="4364038" y="3246438"/>
            <a:ext cx="415925" cy="366712"/>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cs typeface="+mn-cs"/>
              </a:rPr>
              <a:t>© </a:t>
            </a:r>
          </a:p>
        </p:txBody>
      </p:sp>
      <p:sp>
        <p:nvSpPr>
          <p:cNvPr id="6" name="Rectangle 5"/>
          <p:cNvSpPr>
            <a:spLocks noChangeArrowheads="1"/>
          </p:cNvSpPr>
          <p:nvPr userDrawn="1"/>
        </p:nvSpPr>
        <p:spPr bwMode="auto">
          <a:xfrm>
            <a:off x="4364038" y="3246438"/>
            <a:ext cx="415925" cy="366712"/>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cs typeface="+mn-cs"/>
              </a:rPr>
              <a:t>© </a:t>
            </a:r>
          </a:p>
        </p:txBody>
      </p:sp>
      <p:sp>
        <p:nvSpPr>
          <p:cNvPr id="7" name="Rectangle 6"/>
          <p:cNvSpPr>
            <a:spLocks noChangeArrowheads="1"/>
          </p:cNvSpPr>
          <p:nvPr userDrawn="1"/>
        </p:nvSpPr>
        <p:spPr bwMode="auto">
          <a:xfrm>
            <a:off x="8459788" y="6092825"/>
            <a:ext cx="415925" cy="366713"/>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solidFill>
                  <a:srgbClr val="003399"/>
                </a:solidFill>
                <a:cs typeface="+mn-cs"/>
              </a:rPr>
              <a:t>© </a:t>
            </a:r>
          </a:p>
        </p:txBody>
      </p:sp>
      <p:sp>
        <p:nvSpPr>
          <p:cNvPr id="8" name="Rectangle 11"/>
          <p:cNvSpPr>
            <a:spLocks noChangeArrowheads="1"/>
          </p:cNvSpPr>
          <p:nvPr userDrawn="1"/>
        </p:nvSpPr>
        <p:spPr bwMode="auto">
          <a:xfrm>
            <a:off x="4140200" y="3284538"/>
            <a:ext cx="792163" cy="576262"/>
          </a:xfrm>
          <a:prstGeom prst="rect">
            <a:avLst/>
          </a:prstGeom>
          <a:solidFill>
            <a:schemeClr val="tx1"/>
          </a:solidFill>
          <a:ln w="9525">
            <a:solidFill>
              <a:schemeClr val="tx1"/>
            </a:solidFill>
            <a:round/>
            <a:headEnd/>
            <a:tailEnd/>
          </a:ln>
        </p:spPr>
        <p:txBody>
          <a:bodyPr wrap="none" anchor="ctr"/>
          <a:lstStyle/>
          <a:p>
            <a:endParaRPr lang="fr-FR"/>
          </a:p>
        </p:txBody>
      </p:sp>
      <p:sp>
        <p:nvSpPr>
          <p:cNvPr id="2" name="Title 1"/>
          <p:cNvSpPr>
            <a:spLocks noGrp="1"/>
          </p:cNvSpPr>
          <p:nvPr>
            <p:ph type="title"/>
          </p:nvPr>
        </p:nvSpPr>
        <p:spPr>
          <a:xfrm>
            <a:off x="1143000" y="228600"/>
            <a:ext cx="6858000" cy="514350"/>
          </a:xfrm>
        </p:spPr>
        <p:txBody>
          <a:bodyPr/>
          <a:lstStyle/>
          <a:p>
            <a:r>
              <a:rPr lang="en-US"/>
              <a:t>Click to edit Master title style</a:t>
            </a:r>
            <a:endParaRPr lang="en-CA"/>
          </a:p>
        </p:txBody>
      </p:sp>
      <p:sp>
        <p:nvSpPr>
          <p:cNvPr id="3" name="Table Placeholder 2"/>
          <p:cNvSpPr>
            <a:spLocks noGrp="1"/>
          </p:cNvSpPr>
          <p:nvPr>
            <p:ph type="tbl" idx="1"/>
          </p:nvPr>
        </p:nvSpPr>
        <p:spPr>
          <a:xfrm>
            <a:off x="609600" y="1085850"/>
            <a:ext cx="7772400" cy="4914900"/>
          </a:xfrm>
        </p:spPr>
        <p:txBody>
          <a:bodyPr/>
          <a:lstStyle/>
          <a:p>
            <a:pPr lvl="0"/>
            <a:endParaRPr lang="en-CA" noProof="0"/>
          </a:p>
        </p:txBody>
      </p:sp>
    </p:spTree>
    <p:extLst>
      <p:ext uri="{BB962C8B-B14F-4D97-AF65-F5344CB8AC3E}">
        <p14:creationId xmlns:p14="http://schemas.microsoft.com/office/powerpoint/2010/main" val="254571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83AF1CDC-C3C4-2C4E-8BF8-AB935F3DE3F7}"/>
              </a:ext>
            </a:extLst>
          </p:cNvPr>
          <p:cNvSpPr>
            <a:spLocks noChangeArrowheads="1"/>
          </p:cNvSpPr>
          <p:nvPr userDrawn="1"/>
        </p:nvSpPr>
        <p:spPr bwMode="auto">
          <a:xfrm>
            <a:off x="8459788" y="6092825"/>
            <a:ext cx="415925" cy="36671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defRPr/>
            </a:pPr>
            <a:r>
              <a:rPr lang="en-US" altLang="x-none" sz="1800">
                <a:solidFill>
                  <a:srgbClr val="003399"/>
                </a:solidFill>
              </a:rPr>
              <a:t>© </a:t>
            </a:r>
          </a:p>
        </p:txBody>
      </p:sp>
      <p:pic>
        <p:nvPicPr>
          <p:cNvPr id="4" name="Picture 8" descr="Untitled.png">
            <a:extLst>
              <a:ext uri="{FF2B5EF4-FFF2-40B4-BE49-F238E27FC236}">
                <a16:creationId xmlns:a16="http://schemas.microsoft.com/office/drawing/2014/main" id="{C7DDB966-7B0C-0641-A8DB-B04EB846232D}"/>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0813" y="6167438"/>
            <a:ext cx="90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446D9093-F705-7A46-A3BD-0A32DE7FE96D}"/>
              </a:ext>
            </a:extLst>
          </p:cNvPr>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235251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687B1531-4551-C745-8B4D-0A386E03F72F}"/>
              </a:ext>
            </a:extLst>
          </p:cNvPr>
          <p:cNvSpPr>
            <a:spLocks noChangeArrowheads="1"/>
          </p:cNvSpPr>
          <p:nvPr userDrawn="1"/>
        </p:nvSpPr>
        <p:spPr bwMode="auto">
          <a:xfrm>
            <a:off x="8459788" y="6092825"/>
            <a:ext cx="415925" cy="36671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defRPr/>
            </a:pPr>
            <a:r>
              <a:rPr lang="en-US" altLang="x-none" sz="1800">
                <a:solidFill>
                  <a:srgbClr val="003399"/>
                </a:solidFill>
              </a:rPr>
              <a:t>© </a:t>
            </a:r>
          </a:p>
        </p:txBody>
      </p:sp>
      <p:pic>
        <p:nvPicPr>
          <p:cNvPr id="5" name="Picture 8" descr="Untitled.png">
            <a:extLst>
              <a:ext uri="{FF2B5EF4-FFF2-40B4-BE49-F238E27FC236}">
                <a16:creationId xmlns:a16="http://schemas.microsoft.com/office/drawing/2014/main" id="{CF0A80E4-FFF5-EA4D-B2A4-6AD9567E566C}"/>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0813" y="6167438"/>
            <a:ext cx="90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72090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graphicFrame>
        <p:nvGraphicFramePr>
          <p:cNvPr id="4" name="Object 7">
            <a:extLst>
              <a:ext uri="{FF2B5EF4-FFF2-40B4-BE49-F238E27FC236}">
                <a16:creationId xmlns:a16="http://schemas.microsoft.com/office/drawing/2014/main" id="{9517A102-B21E-0741-A17D-C476872E6578}"/>
              </a:ext>
            </a:extLst>
          </p:cNvPr>
          <p:cNvGraphicFramePr>
            <a:graphicFrameLocks noChangeAspect="1"/>
          </p:cNvGraphicFramePr>
          <p:nvPr userDrawn="1"/>
        </p:nvGraphicFramePr>
        <p:xfrm>
          <a:off x="7772400" y="6096000"/>
          <a:ext cx="876300" cy="623888"/>
        </p:xfrm>
        <a:graphic>
          <a:graphicData uri="http://schemas.openxmlformats.org/presentationml/2006/ole">
            <mc:AlternateContent xmlns:mc="http://schemas.openxmlformats.org/markup-compatibility/2006">
              <mc:Choice xmlns:v="urn:schemas-microsoft-com:vml" Requires="v">
                <p:oleObj spid="_x0000_s160797" name="Photo Editor Photo" r:id="rId3" imgW="30480000" imgH="21780500" progId="MSPhotoEd.3">
                  <p:embed/>
                </p:oleObj>
              </mc:Choice>
              <mc:Fallback>
                <p:oleObj name="Photo Editor Photo" r:id="rId3" imgW="30480000" imgH="21780500" progId="MSPhotoEd.3">
                  <p:embed/>
                  <p:pic>
                    <p:nvPicPr>
                      <p:cNvPr id="4" name="Object 7">
                        <a:extLst>
                          <a:ext uri="{FF2B5EF4-FFF2-40B4-BE49-F238E27FC236}">
                            <a16:creationId xmlns:a16="http://schemas.microsoft.com/office/drawing/2014/main" id="{9517A102-B21E-0741-A17D-C476872E6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96000"/>
                        <a:ext cx="8763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EC8D7C47-79C5-C843-88BE-00897F64F35B}"/>
              </a:ext>
            </a:extLst>
          </p:cNvPr>
          <p:cNvSpPr>
            <a:spLocks noChangeArrowheads="1"/>
          </p:cNvSpPr>
          <p:nvPr userDrawn="1"/>
        </p:nvSpPr>
        <p:spPr bwMode="auto">
          <a:xfrm>
            <a:off x="4364038" y="3246438"/>
            <a:ext cx="415925" cy="366712"/>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a:defRPr/>
            </a:pPr>
            <a:r>
              <a:rPr lang="en-US" altLang="x-none" sz="1800" b="0">
                <a:solidFill>
                  <a:srgbClr val="FFFFFF"/>
                </a:solidFill>
              </a:rPr>
              <a:t>© </a:t>
            </a:r>
          </a:p>
        </p:txBody>
      </p:sp>
      <p:sp>
        <p:nvSpPr>
          <p:cNvPr id="6" name="Rectangle 5">
            <a:extLst>
              <a:ext uri="{FF2B5EF4-FFF2-40B4-BE49-F238E27FC236}">
                <a16:creationId xmlns:a16="http://schemas.microsoft.com/office/drawing/2014/main" id="{6582AC14-2B9E-1240-B99B-99550CFEDF64}"/>
              </a:ext>
            </a:extLst>
          </p:cNvPr>
          <p:cNvSpPr>
            <a:spLocks noChangeArrowheads="1"/>
          </p:cNvSpPr>
          <p:nvPr userDrawn="1"/>
        </p:nvSpPr>
        <p:spPr bwMode="auto">
          <a:xfrm>
            <a:off x="4364038" y="3246438"/>
            <a:ext cx="415925" cy="366712"/>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a:defRPr/>
            </a:pPr>
            <a:r>
              <a:rPr lang="en-US" altLang="x-none" sz="1800" b="0">
                <a:solidFill>
                  <a:srgbClr val="FFFFFF"/>
                </a:solidFill>
              </a:rPr>
              <a:t>© </a:t>
            </a:r>
          </a:p>
        </p:txBody>
      </p:sp>
      <p:sp>
        <p:nvSpPr>
          <p:cNvPr id="7" name="Rectangle 6">
            <a:extLst>
              <a:ext uri="{FF2B5EF4-FFF2-40B4-BE49-F238E27FC236}">
                <a16:creationId xmlns:a16="http://schemas.microsoft.com/office/drawing/2014/main" id="{5FBBDC90-8CEE-0144-AF07-F98B41B7298C}"/>
              </a:ext>
            </a:extLst>
          </p:cNvPr>
          <p:cNvSpPr>
            <a:spLocks noChangeArrowheads="1"/>
          </p:cNvSpPr>
          <p:nvPr userDrawn="1"/>
        </p:nvSpPr>
        <p:spPr bwMode="auto">
          <a:xfrm>
            <a:off x="8459788" y="6092825"/>
            <a:ext cx="415925" cy="36671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a:defRPr/>
            </a:pPr>
            <a:r>
              <a:rPr lang="en-US" altLang="x-none" sz="1800" b="0">
                <a:solidFill>
                  <a:srgbClr val="003399"/>
                </a:solidFill>
              </a:rPr>
              <a:t>© </a:t>
            </a:r>
          </a:p>
        </p:txBody>
      </p:sp>
      <p:sp>
        <p:nvSpPr>
          <p:cNvPr id="8" name="Rectangle 7">
            <a:extLst>
              <a:ext uri="{FF2B5EF4-FFF2-40B4-BE49-F238E27FC236}">
                <a16:creationId xmlns:a16="http://schemas.microsoft.com/office/drawing/2014/main" id="{8351FF55-CB65-9347-9713-1BDC3353A1F7}"/>
              </a:ext>
            </a:extLst>
          </p:cNvPr>
          <p:cNvSpPr>
            <a:spLocks noChangeArrowheads="1"/>
          </p:cNvSpPr>
          <p:nvPr userDrawn="1"/>
        </p:nvSpPr>
        <p:spPr bwMode="auto">
          <a:xfrm>
            <a:off x="4140200" y="3284538"/>
            <a:ext cx="792163" cy="576262"/>
          </a:xfrm>
          <a:prstGeom prst="rect">
            <a:avLst/>
          </a:prstGeom>
          <a:solidFill>
            <a:schemeClr val="tx1"/>
          </a:solidFill>
          <a:ln w="9525">
            <a:solidFill>
              <a:schemeClr val="tx1"/>
            </a:solidFill>
            <a:round/>
            <a:headEnd/>
            <a:tailEnd/>
          </a:ln>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defRPr/>
            </a:pPr>
            <a:endParaRPr lang="fr-FR" altLang="x-none" sz="1800" b="0">
              <a:solidFill>
                <a:srgbClr val="FFFFFF"/>
              </a:solidFill>
            </a:endParaRPr>
          </a:p>
        </p:txBody>
      </p:sp>
      <p:sp>
        <p:nvSpPr>
          <p:cNvPr id="2" name="Title 1"/>
          <p:cNvSpPr>
            <a:spLocks noGrp="1"/>
          </p:cNvSpPr>
          <p:nvPr>
            <p:ph type="title"/>
          </p:nvPr>
        </p:nvSpPr>
        <p:spPr>
          <a:xfrm>
            <a:off x="1143000" y="228600"/>
            <a:ext cx="6858000" cy="514350"/>
          </a:xfrm>
        </p:spPr>
        <p:txBody>
          <a:bodyPr/>
          <a:lstStyle/>
          <a:p>
            <a:r>
              <a:rPr lang="en-US"/>
              <a:t>Click to edit Master title style</a:t>
            </a:r>
            <a:endParaRPr lang="en-CA"/>
          </a:p>
        </p:txBody>
      </p:sp>
      <p:sp>
        <p:nvSpPr>
          <p:cNvPr id="3" name="Table Placeholder 2"/>
          <p:cNvSpPr>
            <a:spLocks noGrp="1"/>
          </p:cNvSpPr>
          <p:nvPr>
            <p:ph type="tbl" idx="1"/>
          </p:nvPr>
        </p:nvSpPr>
        <p:spPr>
          <a:xfrm>
            <a:off x="609600" y="1085850"/>
            <a:ext cx="7772400" cy="4914900"/>
          </a:xfrm>
        </p:spPr>
        <p:txBody>
          <a:bodyPr/>
          <a:lstStyle/>
          <a:p>
            <a:pPr lvl="0"/>
            <a:endParaRPr lang="en-CA" noProof="0"/>
          </a:p>
        </p:txBody>
      </p:sp>
    </p:spTree>
    <p:extLst>
      <p:ext uri="{BB962C8B-B14F-4D97-AF65-F5344CB8AC3E}">
        <p14:creationId xmlns:p14="http://schemas.microsoft.com/office/powerpoint/2010/main" val="1377364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83AF1CDC-C3C4-2C4E-8BF8-AB935F3DE3F7}"/>
              </a:ext>
            </a:extLst>
          </p:cNvPr>
          <p:cNvSpPr>
            <a:spLocks noChangeArrowheads="1"/>
          </p:cNvSpPr>
          <p:nvPr userDrawn="1"/>
        </p:nvSpPr>
        <p:spPr bwMode="auto">
          <a:xfrm>
            <a:off x="8459788" y="6092825"/>
            <a:ext cx="415925" cy="36671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defRPr/>
            </a:pPr>
            <a:r>
              <a:rPr lang="en-US" altLang="x-none" sz="1800">
                <a:solidFill>
                  <a:srgbClr val="003399"/>
                </a:solidFill>
              </a:rPr>
              <a:t>© </a:t>
            </a:r>
          </a:p>
        </p:txBody>
      </p:sp>
      <p:pic>
        <p:nvPicPr>
          <p:cNvPr id="4" name="Picture 8" descr="Untitled.png">
            <a:extLst>
              <a:ext uri="{FF2B5EF4-FFF2-40B4-BE49-F238E27FC236}">
                <a16:creationId xmlns:a16="http://schemas.microsoft.com/office/drawing/2014/main" id="{C7DDB966-7B0C-0641-A8DB-B04EB846232D}"/>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0813" y="6167438"/>
            <a:ext cx="90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446D9093-F705-7A46-A3BD-0A32DE7FE96D}"/>
              </a:ext>
            </a:extLst>
          </p:cNvPr>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096852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687B1531-4551-C745-8B4D-0A386E03F72F}"/>
              </a:ext>
            </a:extLst>
          </p:cNvPr>
          <p:cNvSpPr>
            <a:spLocks noChangeArrowheads="1"/>
          </p:cNvSpPr>
          <p:nvPr userDrawn="1"/>
        </p:nvSpPr>
        <p:spPr bwMode="auto">
          <a:xfrm>
            <a:off x="8459788" y="6092825"/>
            <a:ext cx="415925" cy="36671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defRPr/>
            </a:pPr>
            <a:r>
              <a:rPr lang="en-US" altLang="x-none" sz="1800">
                <a:solidFill>
                  <a:srgbClr val="003399"/>
                </a:solidFill>
              </a:rPr>
              <a:t>© </a:t>
            </a:r>
          </a:p>
        </p:txBody>
      </p:sp>
      <p:pic>
        <p:nvPicPr>
          <p:cNvPr id="5" name="Picture 8" descr="Untitled.png">
            <a:extLst>
              <a:ext uri="{FF2B5EF4-FFF2-40B4-BE49-F238E27FC236}">
                <a16:creationId xmlns:a16="http://schemas.microsoft.com/office/drawing/2014/main" id="{CF0A80E4-FFF5-EA4D-B2A4-6AD9567E566C}"/>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0813" y="6167438"/>
            <a:ext cx="90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302185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vmlDrawing" Target="../drawings/vmlDrawing1.v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1143000" y="228600"/>
            <a:ext cx="6858000" cy="514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609600" y="1085850"/>
            <a:ext cx="7772400" cy="49149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1028" name="Object 7"/>
          <p:cNvGraphicFramePr>
            <a:graphicFrameLocks noChangeAspect="1"/>
          </p:cNvGraphicFramePr>
          <p:nvPr userDrawn="1"/>
        </p:nvGraphicFramePr>
        <p:xfrm>
          <a:off x="7772400" y="6096000"/>
          <a:ext cx="876300" cy="623888"/>
        </p:xfrm>
        <a:graphic>
          <a:graphicData uri="http://schemas.openxmlformats.org/presentationml/2006/ole">
            <mc:AlternateContent xmlns:mc="http://schemas.openxmlformats.org/markup-compatibility/2006">
              <mc:Choice xmlns:v="urn:schemas-microsoft-com:vml" Requires="v">
                <p:oleObj spid="_x0000_s1199" name="Photo Editor Photo" r:id="rId7" imgW="22857143" imgH="16333333" progId="MSPhotoEd.3">
                  <p:embed/>
                </p:oleObj>
              </mc:Choice>
              <mc:Fallback>
                <p:oleObj name="Photo Editor Photo" r:id="rId7" imgW="22857143" imgH="16333333" progId="MSPhotoEd.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6096000"/>
                        <a:ext cx="876300"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29" name="Rectangle 8"/>
          <p:cNvSpPr>
            <a:spLocks noChangeArrowheads="1"/>
          </p:cNvSpPr>
          <p:nvPr userDrawn="1"/>
        </p:nvSpPr>
        <p:spPr bwMode="auto">
          <a:xfrm>
            <a:off x="4364038" y="3246438"/>
            <a:ext cx="415925" cy="366712"/>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cs typeface="+mn-cs"/>
              </a:rPr>
              <a:t>© </a:t>
            </a:r>
          </a:p>
        </p:txBody>
      </p:sp>
      <p:sp>
        <p:nvSpPr>
          <p:cNvPr id="1030" name="Rectangle 9"/>
          <p:cNvSpPr>
            <a:spLocks noChangeArrowheads="1"/>
          </p:cNvSpPr>
          <p:nvPr userDrawn="1"/>
        </p:nvSpPr>
        <p:spPr bwMode="auto">
          <a:xfrm>
            <a:off x="4364038" y="3246438"/>
            <a:ext cx="415925" cy="366712"/>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cs typeface="+mn-cs"/>
              </a:rPr>
              <a:t>© </a:t>
            </a:r>
          </a:p>
        </p:txBody>
      </p:sp>
      <p:sp>
        <p:nvSpPr>
          <p:cNvPr id="1031" name="Rectangle 10"/>
          <p:cNvSpPr>
            <a:spLocks noChangeArrowheads="1"/>
          </p:cNvSpPr>
          <p:nvPr userDrawn="1"/>
        </p:nvSpPr>
        <p:spPr bwMode="auto">
          <a:xfrm>
            <a:off x="8459788" y="6092825"/>
            <a:ext cx="415925" cy="366713"/>
          </a:xfrm>
          <a:prstGeom prst="rect">
            <a:avLst/>
          </a:prstGeom>
          <a:noFill/>
          <a:ln>
            <a:noFill/>
          </a:ln>
          <a:effectLst/>
          <a:extLst>
            <a:ext uri="{909E8E84-426E-40dd-AFC4-6F175D3DCCD1}">
              <a14:hiddenFill xmlns:a14="http://schemas.microsoft.com/office/drawing/2010/main" xmlns="">
                <a:solidFill>
                  <a:srgbClr val="96969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a:solidFill>
                  <a:srgbClr val="003399"/>
                </a:solidFill>
                <a:cs typeface="+mn-cs"/>
              </a:rPr>
              <a:t>© </a:t>
            </a:r>
          </a:p>
        </p:txBody>
      </p:sp>
      <p:pic>
        <p:nvPicPr>
          <p:cNvPr id="8" name="Picture 6"/>
          <p:cNvPicPr>
            <a:picLocks noChangeAspect="1"/>
          </p:cNvPicPr>
          <p:nvPr userDrawn="1"/>
        </p:nvPicPr>
        <p:blipFill>
          <a:blip r:embed="rId9">
            <a:alphaModFix amt="66000"/>
            <a:extLst>
              <a:ext uri="{28A0092B-C50C-407E-A947-70E740481C1C}">
                <a14:useLocalDpi xmlns:a14="http://schemas.microsoft.com/office/drawing/2010/main" val="0"/>
              </a:ext>
            </a:extLst>
          </a:blip>
          <a:srcRect l="31827" t="22528" r="36310" b="-2"/>
          <a:stretch>
            <a:fillRect/>
          </a:stretch>
        </p:blipFill>
        <p:spPr bwMode="auto">
          <a:xfrm>
            <a:off x="-3175" y="0"/>
            <a:ext cx="9144000" cy="6884988"/>
          </a:xfrm>
          <a:prstGeom prst="rect">
            <a:avLst/>
          </a:prstGeom>
          <a:noFill/>
          <a:ln>
            <a:noFill/>
          </a:ln>
          <a:extLst>
            <a:ext uri="{909E8E84-426E-40dd-AFC4-6F175D3DCCD1}">
              <a14:hiddenFill xmlns:a14="http://schemas.microsoft.com/office/drawing/2010/main" xmlns="">
                <a:solidFill>
                  <a:srgbClr val="FFFFFF">
                    <a:alpha val="65881"/>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lvl1pPr algn="ctr" rtl="0" eaLnBrk="0" fontAlgn="base" hangingPunct="0">
        <a:spcBef>
          <a:spcPct val="0"/>
        </a:spcBef>
        <a:spcAft>
          <a:spcPct val="0"/>
        </a:spcAft>
        <a:defRPr b="1">
          <a:solidFill>
            <a:srgbClr val="003399"/>
          </a:solidFill>
          <a:latin typeface="+mj-lt"/>
          <a:ea typeface="ＭＳ Ｐゴシック" charset="0"/>
          <a:cs typeface="ＭＳ Ｐゴシック" charset="0"/>
        </a:defRPr>
      </a:lvl1pPr>
      <a:lvl2pPr algn="ctr" rtl="0" eaLnBrk="0" fontAlgn="base" hangingPunct="0">
        <a:spcBef>
          <a:spcPct val="0"/>
        </a:spcBef>
        <a:spcAft>
          <a:spcPct val="0"/>
        </a:spcAft>
        <a:defRPr b="1">
          <a:solidFill>
            <a:srgbClr val="003399"/>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b="1">
          <a:solidFill>
            <a:srgbClr val="003399"/>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b="1">
          <a:solidFill>
            <a:srgbClr val="003399"/>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b="1">
          <a:solidFill>
            <a:srgbClr val="003399"/>
          </a:solidFill>
          <a:latin typeface="Arial" pitchFamily="34" charset="0"/>
          <a:ea typeface="ＭＳ Ｐゴシック" charset="0"/>
          <a:cs typeface="ＭＳ Ｐゴシック" charset="0"/>
        </a:defRPr>
      </a:lvl5pPr>
      <a:lvl6pPr marL="457200" algn="ctr" rtl="0" fontAlgn="base">
        <a:spcBef>
          <a:spcPct val="0"/>
        </a:spcBef>
        <a:spcAft>
          <a:spcPct val="0"/>
        </a:spcAft>
        <a:defRPr b="1">
          <a:solidFill>
            <a:srgbClr val="003399"/>
          </a:solidFill>
          <a:latin typeface="Arial" pitchFamily="34" charset="0"/>
        </a:defRPr>
      </a:lvl6pPr>
      <a:lvl7pPr marL="914400" algn="ctr" rtl="0" fontAlgn="base">
        <a:spcBef>
          <a:spcPct val="0"/>
        </a:spcBef>
        <a:spcAft>
          <a:spcPct val="0"/>
        </a:spcAft>
        <a:defRPr b="1">
          <a:solidFill>
            <a:srgbClr val="003399"/>
          </a:solidFill>
          <a:latin typeface="Arial" pitchFamily="34" charset="0"/>
        </a:defRPr>
      </a:lvl7pPr>
      <a:lvl8pPr marL="1371600" algn="ctr" rtl="0" fontAlgn="base">
        <a:spcBef>
          <a:spcPct val="0"/>
        </a:spcBef>
        <a:spcAft>
          <a:spcPct val="0"/>
        </a:spcAft>
        <a:defRPr b="1">
          <a:solidFill>
            <a:srgbClr val="003399"/>
          </a:solidFill>
          <a:latin typeface="Arial" pitchFamily="34" charset="0"/>
        </a:defRPr>
      </a:lvl8pPr>
      <a:lvl9pPr marL="1828800" algn="ctr" rtl="0" fontAlgn="base">
        <a:spcBef>
          <a:spcPct val="0"/>
        </a:spcBef>
        <a:spcAft>
          <a:spcPct val="0"/>
        </a:spcAft>
        <a:defRPr b="1">
          <a:solidFill>
            <a:srgbClr val="003399"/>
          </a:solidFill>
          <a:latin typeface="Arial" pitchFamily="34" charset="0"/>
        </a:defRPr>
      </a:lvl9pPr>
    </p:titleStyle>
    <p:bodyStyle>
      <a:lvl1pPr marL="342900" indent="-342900" algn="l" rtl="0" eaLnBrk="0" fontAlgn="base" hangingPunct="0">
        <a:spcBef>
          <a:spcPct val="20000"/>
        </a:spcBef>
        <a:spcAft>
          <a:spcPct val="0"/>
        </a:spcAft>
        <a:defRPr sz="2400" b="1">
          <a:solidFill>
            <a:srgbClr val="0033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defRPr sz="2400" b="1">
          <a:solidFill>
            <a:srgbClr val="003399"/>
          </a:solidFill>
          <a:latin typeface="+mn-lt"/>
          <a:ea typeface="ＭＳ Ｐゴシック" charset="0"/>
        </a:defRPr>
      </a:lvl2pPr>
      <a:lvl3pPr marL="1143000" indent="-228600" algn="l" rtl="0" eaLnBrk="0" fontAlgn="base" hangingPunct="0">
        <a:spcBef>
          <a:spcPct val="20000"/>
        </a:spcBef>
        <a:spcAft>
          <a:spcPct val="0"/>
        </a:spcAft>
        <a:buChar char="•"/>
        <a:defRPr sz="2400" b="1">
          <a:solidFill>
            <a:srgbClr val="003399"/>
          </a:solidFill>
          <a:latin typeface="+mn-lt"/>
          <a:ea typeface="ＭＳ Ｐゴシック" charset="0"/>
        </a:defRPr>
      </a:lvl3pPr>
      <a:lvl4pPr marL="1600200" indent="-228600" algn="l" rtl="0" eaLnBrk="0" fontAlgn="base" hangingPunct="0">
        <a:spcBef>
          <a:spcPct val="20000"/>
        </a:spcBef>
        <a:spcAft>
          <a:spcPct val="0"/>
        </a:spcAft>
        <a:defRPr sz="2400" b="1">
          <a:solidFill>
            <a:srgbClr val="003399"/>
          </a:solidFill>
          <a:latin typeface="+mn-lt"/>
          <a:ea typeface="ＭＳ Ｐゴシック" charset="0"/>
        </a:defRPr>
      </a:lvl4pPr>
      <a:lvl5pPr marL="2057400" indent="-228600" algn="l" rtl="0" eaLnBrk="0" fontAlgn="base" hangingPunct="0">
        <a:spcBef>
          <a:spcPct val="20000"/>
        </a:spcBef>
        <a:spcAft>
          <a:spcPct val="0"/>
        </a:spcAft>
        <a:defRPr sz="2400" b="1">
          <a:solidFill>
            <a:srgbClr val="003399"/>
          </a:solidFill>
          <a:latin typeface="+mn-lt"/>
          <a:ea typeface="ＭＳ Ｐゴシック" charset="0"/>
        </a:defRPr>
      </a:lvl5pPr>
      <a:lvl6pPr marL="2514600" indent="-228600" algn="l" rtl="0" fontAlgn="base">
        <a:spcBef>
          <a:spcPct val="20000"/>
        </a:spcBef>
        <a:spcAft>
          <a:spcPct val="0"/>
        </a:spcAft>
        <a:defRPr sz="2400" b="1">
          <a:solidFill>
            <a:srgbClr val="003399"/>
          </a:solidFill>
          <a:latin typeface="+mn-lt"/>
        </a:defRPr>
      </a:lvl6pPr>
      <a:lvl7pPr marL="2971800" indent="-228600" algn="l" rtl="0" fontAlgn="base">
        <a:spcBef>
          <a:spcPct val="20000"/>
        </a:spcBef>
        <a:spcAft>
          <a:spcPct val="0"/>
        </a:spcAft>
        <a:defRPr sz="2400" b="1">
          <a:solidFill>
            <a:srgbClr val="003399"/>
          </a:solidFill>
          <a:latin typeface="+mn-lt"/>
        </a:defRPr>
      </a:lvl7pPr>
      <a:lvl8pPr marL="3429000" indent="-228600" algn="l" rtl="0" fontAlgn="base">
        <a:spcBef>
          <a:spcPct val="20000"/>
        </a:spcBef>
        <a:spcAft>
          <a:spcPct val="0"/>
        </a:spcAft>
        <a:defRPr sz="2400" b="1">
          <a:solidFill>
            <a:srgbClr val="003399"/>
          </a:solidFill>
          <a:latin typeface="+mn-lt"/>
        </a:defRPr>
      </a:lvl8pPr>
      <a:lvl9pPr marL="3886200" indent="-228600" algn="l" rtl="0" fontAlgn="base">
        <a:spcBef>
          <a:spcPct val="20000"/>
        </a:spcBef>
        <a:spcAft>
          <a:spcPct val="0"/>
        </a:spcAft>
        <a:defRPr sz="2400" b="1">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CFC5B2B2-BB9E-7F4B-A682-D748F871D955}"/>
              </a:ext>
            </a:extLst>
          </p:cNvPr>
          <p:cNvSpPr>
            <a:spLocks noGrp="1" noChangeArrowheads="1"/>
          </p:cNvSpPr>
          <p:nvPr>
            <p:ph type="title"/>
          </p:nvPr>
        </p:nvSpPr>
        <p:spPr bwMode="auto">
          <a:xfrm>
            <a:off x="685800" y="228600"/>
            <a:ext cx="7772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4">
            <a:extLst>
              <a:ext uri="{FF2B5EF4-FFF2-40B4-BE49-F238E27FC236}">
                <a16:creationId xmlns:a16="http://schemas.microsoft.com/office/drawing/2014/main" id="{036E3C3D-8808-C44D-A4AA-D68B23906E23}"/>
              </a:ext>
            </a:extLst>
          </p:cNvPr>
          <p:cNvSpPr>
            <a:spLocks noGrp="1" noChangeArrowheads="1"/>
          </p:cNvSpPr>
          <p:nvPr>
            <p:ph type="body" idx="1"/>
          </p:nvPr>
        </p:nvSpPr>
        <p:spPr bwMode="auto">
          <a:xfrm>
            <a:off x="609600" y="1085850"/>
            <a:ext cx="77724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5093" name="Rectangle 5">
            <a:extLst>
              <a:ext uri="{FF2B5EF4-FFF2-40B4-BE49-F238E27FC236}">
                <a16:creationId xmlns:a16="http://schemas.microsoft.com/office/drawing/2014/main" id="{935800B5-16B7-9540-8751-01DFDEE6034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3399"/>
                </a:solidFill>
                <a:latin typeface="Times" pitchFamily="1" charset="0"/>
                <a:ea typeface="+mn-ea"/>
                <a:cs typeface="+mn-cs"/>
              </a:defRPr>
            </a:lvl1pPr>
          </a:lstStyle>
          <a:p>
            <a:pPr>
              <a:defRPr/>
            </a:pPr>
            <a:endParaRPr lang="en-US"/>
          </a:p>
        </p:txBody>
      </p:sp>
      <p:sp>
        <p:nvSpPr>
          <p:cNvPr id="1030" name="Rectangle 10">
            <a:extLst>
              <a:ext uri="{FF2B5EF4-FFF2-40B4-BE49-F238E27FC236}">
                <a16:creationId xmlns:a16="http://schemas.microsoft.com/office/drawing/2014/main" id="{7AD6C3C4-21A9-0A4A-8EB8-BBFF2287B291}"/>
              </a:ext>
            </a:extLst>
          </p:cNvPr>
          <p:cNvSpPr>
            <a:spLocks noChangeArrowheads="1"/>
          </p:cNvSpPr>
          <p:nvPr userDrawn="1"/>
        </p:nvSpPr>
        <p:spPr bwMode="auto">
          <a:xfrm>
            <a:off x="8459788" y="6092825"/>
            <a:ext cx="415925" cy="36671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defRPr/>
            </a:pPr>
            <a:r>
              <a:rPr lang="en-US" altLang="x-none" sz="1800">
                <a:solidFill>
                  <a:srgbClr val="003399"/>
                </a:solidFill>
              </a:rPr>
              <a:t>© </a:t>
            </a:r>
          </a:p>
        </p:txBody>
      </p:sp>
      <p:pic>
        <p:nvPicPr>
          <p:cNvPr id="2" name="Picture 2" descr="Untitled.png">
            <a:extLst>
              <a:ext uri="{FF2B5EF4-FFF2-40B4-BE49-F238E27FC236}">
                <a16:creationId xmlns:a16="http://schemas.microsoft.com/office/drawing/2014/main" id="{6A048DBE-FFC9-814B-928B-F706B0161E41}"/>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0813" y="6167438"/>
            <a:ext cx="90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77696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sldNum="0" hdr="0" ftr="0" dt="0"/>
  <p:txStyles>
    <p:titleStyle>
      <a:lvl1pPr algn="ctr" rtl="0" eaLnBrk="0" fontAlgn="base" hangingPunct="0">
        <a:spcBef>
          <a:spcPct val="0"/>
        </a:spcBef>
        <a:spcAft>
          <a:spcPct val="0"/>
        </a:spcAft>
        <a:tabLst>
          <a:tab pos="5915025" algn="l"/>
        </a:tabLst>
        <a:defRPr sz="2000" b="1">
          <a:solidFill>
            <a:srgbClr val="003399"/>
          </a:solidFill>
          <a:latin typeface="+mj-lt"/>
          <a:ea typeface="ＭＳ Ｐゴシック" charset="0"/>
          <a:cs typeface="ＭＳ Ｐゴシック" charset="0"/>
        </a:defRPr>
      </a:lvl1pPr>
      <a:lvl2pPr algn="ctr" rtl="0" eaLnBrk="0" fontAlgn="base" hangingPunct="0">
        <a:spcBef>
          <a:spcPct val="0"/>
        </a:spcBef>
        <a:spcAft>
          <a:spcPct val="0"/>
        </a:spcAft>
        <a:tabLst>
          <a:tab pos="5915025" algn="l"/>
        </a:tabLst>
        <a:defRPr sz="2000" b="1">
          <a:solidFill>
            <a:srgbClr val="003399"/>
          </a:solidFill>
          <a:latin typeface="Arial" pitchFamily="34" charset="0"/>
          <a:ea typeface="ＭＳ Ｐゴシック" charset="0"/>
          <a:cs typeface="ＭＳ Ｐゴシック" charset="0"/>
        </a:defRPr>
      </a:lvl2pPr>
      <a:lvl3pPr algn="ctr" rtl="0" eaLnBrk="0" fontAlgn="base" hangingPunct="0">
        <a:spcBef>
          <a:spcPct val="0"/>
        </a:spcBef>
        <a:spcAft>
          <a:spcPct val="0"/>
        </a:spcAft>
        <a:tabLst>
          <a:tab pos="5915025" algn="l"/>
        </a:tabLst>
        <a:defRPr sz="2000" b="1">
          <a:solidFill>
            <a:srgbClr val="003399"/>
          </a:solidFill>
          <a:latin typeface="Arial" pitchFamily="34" charset="0"/>
          <a:ea typeface="ＭＳ Ｐゴシック" charset="0"/>
          <a:cs typeface="ＭＳ Ｐゴシック" charset="0"/>
        </a:defRPr>
      </a:lvl3pPr>
      <a:lvl4pPr algn="ctr" rtl="0" eaLnBrk="0" fontAlgn="base" hangingPunct="0">
        <a:spcBef>
          <a:spcPct val="0"/>
        </a:spcBef>
        <a:spcAft>
          <a:spcPct val="0"/>
        </a:spcAft>
        <a:tabLst>
          <a:tab pos="5915025" algn="l"/>
        </a:tabLst>
        <a:defRPr sz="2000" b="1">
          <a:solidFill>
            <a:srgbClr val="003399"/>
          </a:solidFill>
          <a:latin typeface="Arial" pitchFamily="34" charset="0"/>
          <a:ea typeface="ＭＳ Ｐゴシック" charset="0"/>
          <a:cs typeface="ＭＳ Ｐゴシック" charset="0"/>
        </a:defRPr>
      </a:lvl4pPr>
      <a:lvl5pPr algn="ctr" rtl="0" eaLnBrk="0" fontAlgn="base" hangingPunct="0">
        <a:spcBef>
          <a:spcPct val="0"/>
        </a:spcBef>
        <a:spcAft>
          <a:spcPct val="0"/>
        </a:spcAft>
        <a:tabLst>
          <a:tab pos="5915025" algn="l"/>
        </a:tabLst>
        <a:defRPr sz="2000" b="1">
          <a:solidFill>
            <a:srgbClr val="003399"/>
          </a:solidFill>
          <a:latin typeface="Arial" pitchFamily="34" charset="0"/>
          <a:ea typeface="ＭＳ Ｐゴシック" charset="0"/>
          <a:cs typeface="ＭＳ Ｐゴシック" charset="0"/>
        </a:defRPr>
      </a:lvl5pPr>
      <a:lvl6pPr marL="457200" algn="ctr" rtl="0" fontAlgn="base">
        <a:spcBef>
          <a:spcPct val="0"/>
        </a:spcBef>
        <a:spcAft>
          <a:spcPct val="0"/>
        </a:spcAft>
        <a:tabLst>
          <a:tab pos="5915025" algn="l"/>
        </a:tabLst>
        <a:defRPr sz="2000" b="1">
          <a:solidFill>
            <a:srgbClr val="003399"/>
          </a:solidFill>
          <a:latin typeface="Arial" pitchFamily="34" charset="0"/>
        </a:defRPr>
      </a:lvl6pPr>
      <a:lvl7pPr marL="914400" algn="ctr" rtl="0" fontAlgn="base">
        <a:spcBef>
          <a:spcPct val="0"/>
        </a:spcBef>
        <a:spcAft>
          <a:spcPct val="0"/>
        </a:spcAft>
        <a:tabLst>
          <a:tab pos="5915025" algn="l"/>
        </a:tabLst>
        <a:defRPr sz="2000" b="1">
          <a:solidFill>
            <a:srgbClr val="003399"/>
          </a:solidFill>
          <a:latin typeface="Arial" pitchFamily="34" charset="0"/>
        </a:defRPr>
      </a:lvl7pPr>
      <a:lvl8pPr marL="1371600" algn="ctr" rtl="0" fontAlgn="base">
        <a:spcBef>
          <a:spcPct val="0"/>
        </a:spcBef>
        <a:spcAft>
          <a:spcPct val="0"/>
        </a:spcAft>
        <a:tabLst>
          <a:tab pos="5915025" algn="l"/>
        </a:tabLst>
        <a:defRPr sz="2000" b="1">
          <a:solidFill>
            <a:srgbClr val="003399"/>
          </a:solidFill>
          <a:latin typeface="Arial" pitchFamily="34" charset="0"/>
        </a:defRPr>
      </a:lvl8pPr>
      <a:lvl9pPr marL="1828800" algn="ctr" rtl="0" fontAlgn="base">
        <a:spcBef>
          <a:spcPct val="0"/>
        </a:spcBef>
        <a:spcAft>
          <a:spcPct val="0"/>
        </a:spcAft>
        <a:tabLst>
          <a:tab pos="5915025" algn="l"/>
        </a:tabLst>
        <a:defRPr sz="2000" b="1">
          <a:solidFill>
            <a:srgbClr val="003399"/>
          </a:solidFill>
          <a:latin typeface="Arial" pitchFamily="34" charset="0"/>
        </a:defRPr>
      </a:lvl9pPr>
    </p:titleStyle>
    <p:bodyStyle>
      <a:lvl1pPr marL="342900" indent="-342900" algn="l" rtl="0" eaLnBrk="0" fontAlgn="base" hangingPunct="0">
        <a:spcBef>
          <a:spcPct val="20000"/>
        </a:spcBef>
        <a:spcAft>
          <a:spcPct val="0"/>
        </a:spcAft>
        <a:defRPr sz="2400" b="1">
          <a:solidFill>
            <a:srgbClr val="0033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defRPr sz="2400" b="1">
          <a:solidFill>
            <a:srgbClr val="003399"/>
          </a:solidFill>
          <a:latin typeface="+mn-lt"/>
          <a:ea typeface="ＭＳ Ｐゴシック" charset="0"/>
        </a:defRPr>
      </a:lvl2pPr>
      <a:lvl3pPr marL="1143000" indent="-228600" algn="l" rtl="0" eaLnBrk="0" fontAlgn="base" hangingPunct="0">
        <a:spcBef>
          <a:spcPct val="20000"/>
        </a:spcBef>
        <a:spcAft>
          <a:spcPct val="0"/>
        </a:spcAft>
        <a:buChar char="•"/>
        <a:defRPr sz="2400" b="1">
          <a:solidFill>
            <a:srgbClr val="003399"/>
          </a:solidFill>
          <a:latin typeface="+mn-lt"/>
          <a:ea typeface="ＭＳ Ｐゴシック" charset="0"/>
        </a:defRPr>
      </a:lvl3pPr>
      <a:lvl4pPr marL="1600200" indent="-228600" algn="l" rtl="0" eaLnBrk="0" fontAlgn="base" hangingPunct="0">
        <a:spcBef>
          <a:spcPct val="20000"/>
        </a:spcBef>
        <a:spcAft>
          <a:spcPct val="0"/>
        </a:spcAft>
        <a:defRPr sz="2400" b="1">
          <a:solidFill>
            <a:srgbClr val="003399"/>
          </a:solidFill>
          <a:latin typeface="+mn-lt"/>
          <a:ea typeface="ＭＳ Ｐゴシック" charset="0"/>
        </a:defRPr>
      </a:lvl4pPr>
      <a:lvl5pPr marL="2057400" indent="-228600" algn="l" rtl="0" eaLnBrk="0" fontAlgn="base" hangingPunct="0">
        <a:spcBef>
          <a:spcPct val="20000"/>
        </a:spcBef>
        <a:spcAft>
          <a:spcPct val="0"/>
        </a:spcAft>
        <a:defRPr sz="2400" b="1">
          <a:solidFill>
            <a:srgbClr val="003399"/>
          </a:solidFill>
          <a:latin typeface="+mn-lt"/>
          <a:ea typeface="ＭＳ Ｐゴシック" charset="0"/>
        </a:defRPr>
      </a:lvl5pPr>
      <a:lvl6pPr marL="2514600" indent="-228600" algn="l" rtl="0" fontAlgn="base">
        <a:spcBef>
          <a:spcPct val="20000"/>
        </a:spcBef>
        <a:spcAft>
          <a:spcPct val="0"/>
        </a:spcAft>
        <a:defRPr sz="2400" b="1">
          <a:solidFill>
            <a:srgbClr val="003399"/>
          </a:solidFill>
          <a:latin typeface="+mn-lt"/>
        </a:defRPr>
      </a:lvl6pPr>
      <a:lvl7pPr marL="2971800" indent="-228600" algn="l" rtl="0" fontAlgn="base">
        <a:spcBef>
          <a:spcPct val="20000"/>
        </a:spcBef>
        <a:spcAft>
          <a:spcPct val="0"/>
        </a:spcAft>
        <a:defRPr sz="2400" b="1">
          <a:solidFill>
            <a:srgbClr val="003399"/>
          </a:solidFill>
          <a:latin typeface="+mn-lt"/>
        </a:defRPr>
      </a:lvl7pPr>
      <a:lvl8pPr marL="3429000" indent="-228600" algn="l" rtl="0" fontAlgn="base">
        <a:spcBef>
          <a:spcPct val="20000"/>
        </a:spcBef>
        <a:spcAft>
          <a:spcPct val="0"/>
        </a:spcAft>
        <a:defRPr sz="2400" b="1">
          <a:solidFill>
            <a:srgbClr val="003399"/>
          </a:solidFill>
          <a:latin typeface="+mn-lt"/>
        </a:defRPr>
      </a:lvl8pPr>
      <a:lvl9pPr marL="3886200" indent="-228600" algn="l" rtl="0" fontAlgn="base">
        <a:spcBef>
          <a:spcPct val="20000"/>
        </a:spcBef>
        <a:spcAft>
          <a:spcPct val="0"/>
        </a:spcAft>
        <a:defRPr sz="2400" b="1">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CFC5B2B2-BB9E-7F4B-A682-D748F871D955}"/>
              </a:ext>
            </a:extLst>
          </p:cNvPr>
          <p:cNvSpPr>
            <a:spLocks noGrp="1" noChangeArrowheads="1"/>
          </p:cNvSpPr>
          <p:nvPr>
            <p:ph type="title"/>
          </p:nvPr>
        </p:nvSpPr>
        <p:spPr bwMode="auto">
          <a:xfrm>
            <a:off x="685800" y="228600"/>
            <a:ext cx="7772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4">
            <a:extLst>
              <a:ext uri="{FF2B5EF4-FFF2-40B4-BE49-F238E27FC236}">
                <a16:creationId xmlns:a16="http://schemas.microsoft.com/office/drawing/2014/main" id="{036E3C3D-8808-C44D-A4AA-D68B23906E23}"/>
              </a:ext>
            </a:extLst>
          </p:cNvPr>
          <p:cNvSpPr>
            <a:spLocks noGrp="1" noChangeArrowheads="1"/>
          </p:cNvSpPr>
          <p:nvPr>
            <p:ph type="body" idx="1"/>
          </p:nvPr>
        </p:nvSpPr>
        <p:spPr bwMode="auto">
          <a:xfrm>
            <a:off x="609600" y="1085850"/>
            <a:ext cx="77724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5093" name="Rectangle 5">
            <a:extLst>
              <a:ext uri="{FF2B5EF4-FFF2-40B4-BE49-F238E27FC236}">
                <a16:creationId xmlns:a16="http://schemas.microsoft.com/office/drawing/2014/main" id="{935800B5-16B7-9540-8751-01DFDEE6034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3399"/>
                </a:solidFill>
                <a:latin typeface="Times" pitchFamily="1" charset="0"/>
                <a:ea typeface="+mn-ea"/>
                <a:cs typeface="+mn-cs"/>
              </a:defRPr>
            </a:lvl1pPr>
          </a:lstStyle>
          <a:p>
            <a:pPr>
              <a:defRPr/>
            </a:pPr>
            <a:endParaRPr lang="en-US"/>
          </a:p>
        </p:txBody>
      </p:sp>
      <p:sp>
        <p:nvSpPr>
          <p:cNvPr id="1030" name="Rectangle 10">
            <a:extLst>
              <a:ext uri="{FF2B5EF4-FFF2-40B4-BE49-F238E27FC236}">
                <a16:creationId xmlns:a16="http://schemas.microsoft.com/office/drawing/2014/main" id="{7AD6C3C4-21A9-0A4A-8EB8-BBFF2287B291}"/>
              </a:ext>
            </a:extLst>
          </p:cNvPr>
          <p:cNvSpPr>
            <a:spLocks noChangeArrowheads="1"/>
          </p:cNvSpPr>
          <p:nvPr userDrawn="1"/>
        </p:nvSpPr>
        <p:spPr bwMode="auto">
          <a:xfrm>
            <a:off x="8459788" y="6092825"/>
            <a:ext cx="415925" cy="36671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defRPr/>
            </a:pPr>
            <a:r>
              <a:rPr lang="en-US" altLang="x-none" sz="1800">
                <a:solidFill>
                  <a:srgbClr val="003399"/>
                </a:solidFill>
              </a:rPr>
              <a:t>© </a:t>
            </a:r>
          </a:p>
        </p:txBody>
      </p:sp>
      <p:pic>
        <p:nvPicPr>
          <p:cNvPr id="2" name="Picture 2" descr="Untitled.png">
            <a:extLst>
              <a:ext uri="{FF2B5EF4-FFF2-40B4-BE49-F238E27FC236}">
                <a16:creationId xmlns:a16="http://schemas.microsoft.com/office/drawing/2014/main" id="{6A048DBE-FFC9-814B-928B-F706B0161E41}"/>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0813" y="6167438"/>
            <a:ext cx="90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80405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hf sldNum="0" hdr="0" ftr="0" dt="0"/>
  <p:txStyles>
    <p:titleStyle>
      <a:lvl1pPr algn="ctr" rtl="0" eaLnBrk="0" fontAlgn="base" hangingPunct="0">
        <a:spcBef>
          <a:spcPct val="0"/>
        </a:spcBef>
        <a:spcAft>
          <a:spcPct val="0"/>
        </a:spcAft>
        <a:tabLst>
          <a:tab pos="5915025" algn="l"/>
        </a:tabLst>
        <a:defRPr sz="2000" b="1">
          <a:solidFill>
            <a:srgbClr val="003399"/>
          </a:solidFill>
          <a:latin typeface="+mj-lt"/>
          <a:ea typeface="ＭＳ Ｐゴシック" charset="0"/>
          <a:cs typeface="ＭＳ Ｐゴシック" charset="0"/>
        </a:defRPr>
      </a:lvl1pPr>
      <a:lvl2pPr algn="ctr" rtl="0" eaLnBrk="0" fontAlgn="base" hangingPunct="0">
        <a:spcBef>
          <a:spcPct val="0"/>
        </a:spcBef>
        <a:spcAft>
          <a:spcPct val="0"/>
        </a:spcAft>
        <a:tabLst>
          <a:tab pos="5915025" algn="l"/>
        </a:tabLst>
        <a:defRPr sz="2000" b="1">
          <a:solidFill>
            <a:srgbClr val="003399"/>
          </a:solidFill>
          <a:latin typeface="Arial" pitchFamily="34" charset="0"/>
          <a:ea typeface="ＭＳ Ｐゴシック" charset="0"/>
          <a:cs typeface="ＭＳ Ｐゴシック" charset="0"/>
        </a:defRPr>
      </a:lvl2pPr>
      <a:lvl3pPr algn="ctr" rtl="0" eaLnBrk="0" fontAlgn="base" hangingPunct="0">
        <a:spcBef>
          <a:spcPct val="0"/>
        </a:spcBef>
        <a:spcAft>
          <a:spcPct val="0"/>
        </a:spcAft>
        <a:tabLst>
          <a:tab pos="5915025" algn="l"/>
        </a:tabLst>
        <a:defRPr sz="2000" b="1">
          <a:solidFill>
            <a:srgbClr val="003399"/>
          </a:solidFill>
          <a:latin typeface="Arial" pitchFamily="34" charset="0"/>
          <a:ea typeface="ＭＳ Ｐゴシック" charset="0"/>
          <a:cs typeface="ＭＳ Ｐゴシック" charset="0"/>
        </a:defRPr>
      </a:lvl3pPr>
      <a:lvl4pPr algn="ctr" rtl="0" eaLnBrk="0" fontAlgn="base" hangingPunct="0">
        <a:spcBef>
          <a:spcPct val="0"/>
        </a:spcBef>
        <a:spcAft>
          <a:spcPct val="0"/>
        </a:spcAft>
        <a:tabLst>
          <a:tab pos="5915025" algn="l"/>
        </a:tabLst>
        <a:defRPr sz="2000" b="1">
          <a:solidFill>
            <a:srgbClr val="003399"/>
          </a:solidFill>
          <a:latin typeface="Arial" pitchFamily="34" charset="0"/>
          <a:ea typeface="ＭＳ Ｐゴシック" charset="0"/>
          <a:cs typeface="ＭＳ Ｐゴシック" charset="0"/>
        </a:defRPr>
      </a:lvl4pPr>
      <a:lvl5pPr algn="ctr" rtl="0" eaLnBrk="0" fontAlgn="base" hangingPunct="0">
        <a:spcBef>
          <a:spcPct val="0"/>
        </a:spcBef>
        <a:spcAft>
          <a:spcPct val="0"/>
        </a:spcAft>
        <a:tabLst>
          <a:tab pos="5915025" algn="l"/>
        </a:tabLst>
        <a:defRPr sz="2000" b="1">
          <a:solidFill>
            <a:srgbClr val="003399"/>
          </a:solidFill>
          <a:latin typeface="Arial" pitchFamily="34" charset="0"/>
          <a:ea typeface="ＭＳ Ｐゴシック" charset="0"/>
          <a:cs typeface="ＭＳ Ｐゴシック" charset="0"/>
        </a:defRPr>
      </a:lvl5pPr>
      <a:lvl6pPr marL="457200" algn="ctr" rtl="0" fontAlgn="base">
        <a:spcBef>
          <a:spcPct val="0"/>
        </a:spcBef>
        <a:spcAft>
          <a:spcPct val="0"/>
        </a:spcAft>
        <a:tabLst>
          <a:tab pos="5915025" algn="l"/>
        </a:tabLst>
        <a:defRPr sz="2000" b="1">
          <a:solidFill>
            <a:srgbClr val="003399"/>
          </a:solidFill>
          <a:latin typeface="Arial" pitchFamily="34" charset="0"/>
        </a:defRPr>
      </a:lvl6pPr>
      <a:lvl7pPr marL="914400" algn="ctr" rtl="0" fontAlgn="base">
        <a:spcBef>
          <a:spcPct val="0"/>
        </a:spcBef>
        <a:spcAft>
          <a:spcPct val="0"/>
        </a:spcAft>
        <a:tabLst>
          <a:tab pos="5915025" algn="l"/>
        </a:tabLst>
        <a:defRPr sz="2000" b="1">
          <a:solidFill>
            <a:srgbClr val="003399"/>
          </a:solidFill>
          <a:latin typeface="Arial" pitchFamily="34" charset="0"/>
        </a:defRPr>
      </a:lvl7pPr>
      <a:lvl8pPr marL="1371600" algn="ctr" rtl="0" fontAlgn="base">
        <a:spcBef>
          <a:spcPct val="0"/>
        </a:spcBef>
        <a:spcAft>
          <a:spcPct val="0"/>
        </a:spcAft>
        <a:tabLst>
          <a:tab pos="5915025" algn="l"/>
        </a:tabLst>
        <a:defRPr sz="2000" b="1">
          <a:solidFill>
            <a:srgbClr val="003399"/>
          </a:solidFill>
          <a:latin typeface="Arial" pitchFamily="34" charset="0"/>
        </a:defRPr>
      </a:lvl8pPr>
      <a:lvl9pPr marL="1828800" algn="ctr" rtl="0" fontAlgn="base">
        <a:spcBef>
          <a:spcPct val="0"/>
        </a:spcBef>
        <a:spcAft>
          <a:spcPct val="0"/>
        </a:spcAft>
        <a:tabLst>
          <a:tab pos="5915025" algn="l"/>
        </a:tabLst>
        <a:defRPr sz="2000" b="1">
          <a:solidFill>
            <a:srgbClr val="003399"/>
          </a:solidFill>
          <a:latin typeface="Arial" pitchFamily="34" charset="0"/>
        </a:defRPr>
      </a:lvl9pPr>
    </p:titleStyle>
    <p:bodyStyle>
      <a:lvl1pPr marL="342900" indent="-342900" algn="l" rtl="0" eaLnBrk="0" fontAlgn="base" hangingPunct="0">
        <a:spcBef>
          <a:spcPct val="20000"/>
        </a:spcBef>
        <a:spcAft>
          <a:spcPct val="0"/>
        </a:spcAft>
        <a:defRPr sz="2400" b="1">
          <a:solidFill>
            <a:srgbClr val="0033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defRPr sz="2400" b="1">
          <a:solidFill>
            <a:srgbClr val="003399"/>
          </a:solidFill>
          <a:latin typeface="+mn-lt"/>
          <a:ea typeface="ＭＳ Ｐゴシック" charset="0"/>
        </a:defRPr>
      </a:lvl2pPr>
      <a:lvl3pPr marL="1143000" indent="-228600" algn="l" rtl="0" eaLnBrk="0" fontAlgn="base" hangingPunct="0">
        <a:spcBef>
          <a:spcPct val="20000"/>
        </a:spcBef>
        <a:spcAft>
          <a:spcPct val="0"/>
        </a:spcAft>
        <a:buChar char="•"/>
        <a:defRPr sz="2400" b="1">
          <a:solidFill>
            <a:srgbClr val="003399"/>
          </a:solidFill>
          <a:latin typeface="+mn-lt"/>
          <a:ea typeface="ＭＳ Ｐゴシック" charset="0"/>
        </a:defRPr>
      </a:lvl3pPr>
      <a:lvl4pPr marL="1600200" indent="-228600" algn="l" rtl="0" eaLnBrk="0" fontAlgn="base" hangingPunct="0">
        <a:spcBef>
          <a:spcPct val="20000"/>
        </a:spcBef>
        <a:spcAft>
          <a:spcPct val="0"/>
        </a:spcAft>
        <a:defRPr sz="2400" b="1">
          <a:solidFill>
            <a:srgbClr val="003399"/>
          </a:solidFill>
          <a:latin typeface="+mn-lt"/>
          <a:ea typeface="ＭＳ Ｐゴシック" charset="0"/>
        </a:defRPr>
      </a:lvl4pPr>
      <a:lvl5pPr marL="2057400" indent="-228600" algn="l" rtl="0" eaLnBrk="0" fontAlgn="base" hangingPunct="0">
        <a:spcBef>
          <a:spcPct val="20000"/>
        </a:spcBef>
        <a:spcAft>
          <a:spcPct val="0"/>
        </a:spcAft>
        <a:defRPr sz="2400" b="1">
          <a:solidFill>
            <a:srgbClr val="003399"/>
          </a:solidFill>
          <a:latin typeface="+mn-lt"/>
          <a:ea typeface="ＭＳ Ｐゴシック" charset="0"/>
        </a:defRPr>
      </a:lvl5pPr>
      <a:lvl6pPr marL="2514600" indent="-228600" algn="l" rtl="0" fontAlgn="base">
        <a:spcBef>
          <a:spcPct val="20000"/>
        </a:spcBef>
        <a:spcAft>
          <a:spcPct val="0"/>
        </a:spcAft>
        <a:defRPr sz="2400" b="1">
          <a:solidFill>
            <a:srgbClr val="003399"/>
          </a:solidFill>
          <a:latin typeface="+mn-lt"/>
        </a:defRPr>
      </a:lvl6pPr>
      <a:lvl7pPr marL="2971800" indent="-228600" algn="l" rtl="0" fontAlgn="base">
        <a:spcBef>
          <a:spcPct val="20000"/>
        </a:spcBef>
        <a:spcAft>
          <a:spcPct val="0"/>
        </a:spcAft>
        <a:defRPr sz="2400" b="1">
          <a:solidFill>
            <a:srgbClr val="003399"/>
          </a:solidFill>
          <a:latin typeface="+mn-lt"/>
        </a:defRPr>
      </a:lvl7pPr>
      <a:lvl8pPr marL="3429000" indent="-228600" algn="l" rtl="0" fontAlgn="base">
        <a:spcBef>
          <a:spcPct val="20000"/>
        </a:spcBef>
        <a:spcAft>
          <a:spcPct val="0"/>
        </a:spcAft>
        <a:defRPr sz="2400" b="1">
          <a:solidFill>
            <a:srgbClr val="003399"/>
          </a:solidFill>
          <a:latin typeface="+mn-lt"/>
        </a:defRPr>
      </a:lvl8pPr>
      <a:lvl9pPr marL="3886200" indent="-228600" algn="l" rtl="0" fontAlgn="base">
        <a:spcBef>
          <a:spcPct val="20000"/>
        </a:spcBef>
        <a:spcAft>
          <a:spcPct val="0"/>
        </a:spcAft>
        <a:defRPr sz="2400" b="1">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oleObject" Target="../embeddings/oleObject8.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1.png"/><Relationship Id="rId4" Type="http://schemas.openxmlformats.org/officeDocument/2006/relationships/package" Target="../embeddings/Microsoft_Word_Document.docx"/></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21.emf"/><Relationship Id="rId4" Type="http://schemas.openxmlformats.org/officeDocument/2006/relationships/oleObject" Target="../embeddings/oleObject9.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6"/>
          <p:cNvSpPr txBox="1">
            <a:spLocks noChangeArrowheads="1"/>
          </p:cNvSpPr>
          <p:nvPr/>
        </p:nvSpPr>
        <p:spPr bwMode="auto">
          <a:xfrm>
            <a:off x="827088" y="2362200"/>
            <a:ext cx="7489825"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003399"/>
                </a:solidFill>
              </a:rPr>
              <a:t>Strategic Management</a:t>
            </a:r>
          </a:p>
          <a:p>
            <a:pPr eaLnBrk="1" hangingPunct="1"/>
            <a:endParaRPr lang="en-US" sz="1800" dirty="0">
              <a:solidFill>
                <a:srgbClr val="003399"/>
              </a:solidFill>
            </a:endParaRPr>
          </a:p>
          <a:p>
            <a:pPr eaLnBrk="1" hangingPunct="1"/>
            <a:r>
              <a:rPr lang="en-US" sz="1800" i="1" dirty="0">
                <a:solidFill>
                  <a:srgbClr val="003399"/>
                </a:solidFill>
              </a:rPr>
              <a:t>Leveraging Individual Strategic Thinking</a:t>
            </a:r>
          </a:p>
          <a:p>
            <a:pPr eaLnBrk="1" hangingPunct="1"/>
            <a:r>
              <a:rPr lang="en-US" sz="1800" i="1" dirty="0">
                <a:solidFill>
                  <a:srgbClr val="003399"/>
                </a:solidFill>
              </a:rPr>
              <a:t>to Produce</a:t>
            </a:r>
          </a:p>
          <a:p>
            <a:pPr eaLnBrk="1" hangingPunct="1"/>
            <a:r>
              <a:rPr lang="en-US" sz="1800" i="1" dirty="0">
                <a:solidFill>
                  <a:srgbClr val="003399"/>
                </a:solidFill>
              </a:rPr>
              <a:t>Superior Organizational Performance</a:t>
            </a:r>
          </a:p>
          <a:p>
            <a:pPr eaLnBrk="1" hangingPunct="1"/>
            <a:endParaRPr lang="en-US" sz="1500" dirty="0">
              <a:solidFill>
                <a:srgbClr val="003399"/>
              </a:solidFill>
            </a:endParaRPr>
          </a:p>
          <a:p>
            <a:pPr eaLnBrk="1" hangingPunct="1"/>
            <a:r>
              <a:rPr lang="en-US" sz="1500" dirty="0">
                <a:solidFill>
                  <a:srgbClr val="003399"/>
                </a:solidFill>
              </a:rPr>
              <a:t>by </a:t>
            </a:r>
          </a:p>
          <a:p>
            <a:pPr eaLnBrk="1" hangingPunct="1"/>
            <a:r>
              <a:rPr lang="en-US" sz="1500" dirty="0">
                <a:solidFill>
                  <a:srgbClr val="003399"/>
                </a:solidFill>
              </a:rPr>
              <a:t>Alan W. Kennedy</a:t>
            </a:r>
          </a:p>
          <a:p>
            <a:pPr eaLnBrk="1" hangingPunct="1"/>
            <a:endParaRPr lang="en-US" sz="1500" dirty="0">
              <a:solidFill>
                <a:srgbClr val="003399"/>
              </a:solidFill>
            </a:endParaRPr>
          </a:p>
          <a:p>
            <a:pPr eaLnBrk="1" hangingPunct="1"/>
            <a:r>
              <a:rPr lang="en-US" sz="1500" dirty="0">
                <a:solidFill>
                  <a:srgbClr val="003399"/>
                </a:solidFill>
              </a:rPr>
              <a:t>August  2020</a:t>
            </a:r>
          </a:p>
          <a:p>
            <a:pPr eaLnBrk="1" hangingPunct="1"/>
            <a:endParaRPr lang="en-US" sz="900" dirty="0">
              <a:solidFill>
                <a:srgbClr val="000000"/>
              </a:solidFill>
            </a:endParaRPr>
          </a:p>
          <a:p>
            <a:pPr eaLnBrk="1" hangingPunct="1"/>
            <a:endParaRPr lang="en-US" sz="900" dirty="0">
              <a:solidFill>
                <a:srgbClr val="000000"/>
              </a:solidFill>
            </a:endParaRPr>
          </a:p>
          <a:p>
            <a:pPr eaLnBrk="1" hangingPunct="1"/>
            <a:endParaRPr lang="en-US" sz="900" dirty="0">
              <a:solidFill>
                <a:srgbClr val="000000"/>
              </a:solidFill>
            </a:endParaRPr>
          </a:p>
          <a:p>
            <a:pPr eaLnBrk="1" hangingPunct="1"/>
            <a:endParaRPr lang="en-US" sz="900" dirty="0">
              <a:solidFill>
                <a:srgbClr val="000000"/>
              </a:solidFill>
            </a:endParaRPr>
          </a:p>
          <a:p>
            <a:pPr eaLnBrk="1" hangingPunct="1"/>
            <a:r>
              <a:rPr lang="en-US" sz="900" dirty="0">
                <a:solidFill>
                  <a:srgbClr val="003399"/>
                </a:solidFill>
              </a:rPr>
              <a:t> </a:t>
            </a:r>
            <a:r>
              <a:rPr lang="en-US" sz="900" dirty="0">
                <a:solidFill>
                  <a:srgbClr val="003399"/>
                </a:solidFill>
                <a:cs typeface="Arial" charset="0"/>
              </a:rPr>
              <a:t>©  2020 Alan W. Kennedy</a:t>
            </a:r>
            <a:r>
              <a:rPr lang="en-CA" sz="900" dirty="0">
                <a:solidFill>
                  <a:srgbClr val="003399"/>
                </a:solidFill>
                <a:latin typeface="Tahoma" charset="0"/>
                <a:cs typeface="Tahoma" charset="0"/>
              </a:rPr>
              <a:t> on behalf of </a:t>
            </a:r>
            <a:r>
              <a:rPr lang="en-CA" sz="900" dirty="0" err="1">
                <a:solidFill>
                  <a:srgbClr val="003399"/>
                </a:solidFill>
                <a:latin typeface="Tahoma" charset="0"/>
                <a:cs typeface="Tahoma" charset="0"/>
              </a:rPr>
              <a:t>Schulich</a:t>
            </a:r>
            <a:r>
              <a:rPr lang="en-CA" sz="900" dirty="0">
                <a:solidFill>
                  <a:srgbClr val="003399"/>
                </a:solidFill>
                <a:latin typeface="Tahoma" charset="0"/>
                <a:cs typeface="Tahoma" charset="0"/>
              </a:rPr>
              <a:t> Executive Education Centre (SEEC).  All rights reserved.</a:t>
            </a:r>
            <a:br>
              <a:rPr lang="en-CA" sz="900" dirty="0">
                <a:solidFill>
                  <a:srgbClr val="003399"/>
                </a:solidFill>
                <a:latin typeface="Tahoma" charset="0"/>
                <a:cs typeface="Tahoma" charset="0"/>
              </a:rPr>
            </a:br>
            <a:r>
              <a:rPr lang="en-CA" sz="900" dirty="0">
                <a:solidFill>
                  <a:srgbClr val="003399"/>
                </a:solidFill>
                <a:latin typeface="Tahoma" charset="0"/>
                <a:cs typeface="Tahoma" charset="0"/>
              </a:rPr>
              <a:t>No part of this publication may be reproduced, stored in a retrieval system, or transmitted in any form or by any means, electronic, mechanical, recording, photocopying or otherwise, without written permission of the copyright holder.</a:t>
            </a:r>
            <a:r>
              <a:rPr lang="en-CA" sz="900" dirty="0">
                <a:solidFill>
                  <a:srgbClr val="0000FF"/>
                </a:solidFill>
                <a:latin typeface="Tahoma" charset="0"/>
                <a:cs typeface="Tahoma" charset="0"/>
              </a:rPr>
              <a:t> </a:t>
            </a:r>
            <a:br>
              <a:rPr lang="en-CA" sz="900" dirty="0">
                <a:solidFill>
                  <a:srgbClr val="000000"/>
                </a:solidFill>
                <a:latin typeface="Tahoma" charset="0"/>
                <a:cs typeface="Tahoma" charset="0"/>
              </a:rPr>
            </a:br>
            <a:endParaRPr lang="en-US" sz="900" dirty="0">
              <a:solidFill>
                <a:srgbClr val="003399"/>
              </a:solidFill>
              <a:cs typeface="Arial" charset="0"/>
            </a:endParaRPr>
          </a:p>
          <a:p>
            <a:pPr eaLnBrk="1" hangingPunct="1"/>
            <a:endParaRPr lang="en-US" sz="900" dirty="0">
              <a:solidFill>
                <a:srgbClr val="003399"/>
              </a:solidFill>
            </a:endParaRPr>
          </a:p>
        </p:txBody>
      </p:sp>
      <p:graphicFrame>
        <p:nvGraphicFramePr>
          <p:cNvPr id="8194" name="Object 1"/>
          <p:cNvGraphicFramePr>
            <a:graphicFrameLocks noChangeAspect="1"/>
          </p:cNvGraphicFramePr>
          <p:nvPr/>
        </p:nvGraphicFramePr>
        <p:xfrm>
          <a:off x="3517900" y="620713"/>
          <a:ext cx="2143125" cy="1525587"/>
        </p:xfrm>
        <a:graphic>
          <a:graphicData uri="http://schemas.openxmlformats.org/presentationml/2006/ole">
            <mc:AlternateContent xmlns:mc="http://schemas.openxmlformats.org/markup-compatibility/2006">
              <mc:Choice xmlns:v="urn:schemas-microsoft-com:vml" Requires="v">
                <p:oleObj spid="_x0000_s8366" name="Photo Editor Photo" r:id="rId4" imgW="22857143" imgH="16333333" progId="MSPhotoEd.3">
                  <p:embed/>
                </p:oleObj>
              </mc:Choice>
              <mc:Fallback>
                <p:oleObj name="Photo Editor Photo" r:id="rId4" imgW="22857143" imgH="16333333" progId="MSPhotoEd.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7900" y="620713"/>
                        <a:ext cx="2143125" cy="1525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195" name="Rectangle 1"/>
          <p:cNvSpPr>
            <a:spLocks noChangeArrowheads="1"/>
          </p:cNvSpPr>
          <p:nvPr/>
        </p:nvSpPr>
        <p:spPr bwMode="auto">
          <a:xfrm>
            <a:off x="7235825" y="6024563"/>
            <a:ext cx="1657350" cy="833437"/>
          </a:xfrm>
          <a:prstGeom prst="rect">
            <a:avLst/>
          </a:prstGeom>
          <a:solidFill>
            <a:schemeClr val="tx1"/>
          </a:solidFill>
          <a:ln w="9525">
            <a:solidFill>
              <a:schemeClr val="tx1"/>
            </a:solidFill>
            <a:round/>
            <a:headEnd/>
            <a:tailEnd/>
          </a:ln>
        </p:spPr>
        <p:txBody>
          <a:bodyPr wrap="none" anchor="ctr"/>
          <a:lstStyle/>
          <a:p>
            <a:endParaRPr lang="en-CA"/>
          </a:p>
        </p:txBody>
      </p:sp>
      <p:pic>
        <p:nvPicPr>
          <p:cNvPr id="2" name="Picture 1"/>
          <p:cNvPicPr>
            <a:picLocks noChangeAspect="1"/>
          </p:cNvPicPr>
          <p:nvPr/>
        </p:nvPicPr>
        <p:blipFill>
          <a:blip r:embed="rId6">
            <a:alphaModFix amt="45000"/>
            <a:extLst>
              <a:ext uri="{28A0092B-C50C-407E-A947-70E740481C1C}">
                <a14:useLocalDpi xmlns:a14="http://schemas.microsoft.com/office/drawing/2010/main" val="0"/>
              </a:ext>
            </a:extLst>
          </a:blip>
          <a:stretch>
            <a:fillRect/>
          </a:stretch>
        </p:blipFill>
        <p:spPr>
          <a:xfrm>
            <a:off x="12700" y="0"/>
            <a:ext cx="91313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US">
                <a:latin typeface="Arial" charset="0"/>
              </a:rPr>
              <a:t>Definitions</a:t>
            </a:r>
          </a:p>
        </p:txBody>
      </p:sp>
      <p:sp>
        <p:nvSpPr>
          <p:cNvPr id="424964" name="Text Box 4"/>
          <p:cNvSpPr txBox="1">
            <a:spLocks noChangeArrowheads="1"/>
          </p:cNvSpPr>
          <p:nvPr/>
        </p:nvSpPr>
        <p:spPr bwMode="auto">
          <a:xfrm>
            <a:off x="2614612" y="1987550"/>
            <a:ext cx="6529388" cy="366713"/>
          </a:xfrm>
          <a:prstGeom prst="rect">
            <a:avLst/>
          </a:prstGeom>
          <a:solidFill>
            <a:srgbClr val="FFFF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b="1" dirty="0">
                <a:solidFill>
                  <a:srgbClr val="000099"/>
                </a:solidFill>
              </a:rPr>
              <a:t>The knowledge base to support strategy decisions</a:t>
            </a:r>
          </a:p>
        </p:txBody>
      </p:sp>
      <p:sp>
        <p:nvSpPr>
          <p:cNvPr id="424965" name="AutoShape 5"/>
          <p:cNvSpPr>
            <a:spLocks noChangeArrowheads="1"/>
          </p:cNvSpPr>
          <p:nvPr/>
        </p:nvSpPr>
        <p:spPr bwMode="auto">
          <a:xfrm>
            <a:off x="539750" y="1704975"/>
            <a:ext cx="1905000" cy="914400"/>
          </a:xfrm>
          <a:prstGeom prst="roundRect">
            <a:avLst>
              <a:gd name="adj" fmla="val 16667"/>
            </a:avLst>
          </a:prstGeom>
          <a:solidFill>
            <a:srgbClr val="FFFFFF"/>
          </a:solidFill>
          <a:ln w="9525">
            <a:solidFill>
              <a:srgbClr val="003399"/>
            </a:solidFill>
            <a:round/>
            <a:headEnd/>
            <a:tailEnd/>
          </a:ln>
        </p:spPr>
        <p:txBody>
          <a:bodyPr wrap="none" anchor="ctr"/>
          <a:lstStyle/>
          <a:p>
            <a:r>
              <a:rPr lang="en-US" sz="2400" b="1" dirty="0">
                <a:solidFill>
                  <a:srgbClr val="000099"/>
                </a:solidFill>
              </a:rPr>
              <a:t>Situation</a:t>
            </a:r>
          </a:p>
          <a:p>
            <a:r>
              <a:rPr lang="en-US" sz="2400" b="1" dirty="0">
                <a:solidFill>
                  <a:srgbClr val="000099"/>
                </a:solidFill>
              </a:rPr>
              <a:t>Analysis</a:t>
            </a:r>
            <a:endParaRPr lang="en-US" b="1" dirty="0">
              <a:solidFill>
                <a:srgbClr val="000099"/>
              </a:solidFill>
            </a:endParaRPr>
          </a:p>
        </p:txBody>
      </p:sp>
      <p:sp>
        <p:nvSpPr>
          <p:cNvPr id="424966" name="Text Box 6"/>
          <p:cNvSpPr txBox="1">
            <a:spLocks noChangeArrowheads="1"/>
          </p:cNvSpPr>
          <p:nvPr/>
        </p:nvSpPr>
        <p:spPr bwMode="auto">
          <a:xfrm>
            <a:off x="2597150" y="3244850"/>
            <a:ext cx="6595474" cy="369888"/>
          </a:xfrm>
          <a:prstGeom prst="rect">
            <a:avLst/>
          </a:prstGeom>
          <a:solidFill>
            <a:srgbClr val="FFFF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b="1">
                <a:solidFill>
                  <a:srgbClr val="000099"/>
                </a:solidFill>
              </a:rPr>
              <a:t>A review of the 8 strategies common to all organizations</a:t>
            </a:r>
          </a:p>
        </p:txBody>
      </p:sp>
      <p:sp>
        <p:nvSpPr>
          <p:cNvPr id="424967" name="AutoShape 7"/>
          <p:cNvSpPr>
            <a:spLocks noChangeArrowheads="1"/>
          </p:cNvSpPr>
          <p:nvPr/>
        </p:nvSpPr>
        <p:spPr bwMode="auto">
          <a:xfrm>
            <a:off x="539750" y="3154363"/>
            <a:ext cx="1905000" cy="838200"/>
          </a:xfrm>
          <a:prstGeom prst="roundRect">
            <a:avLst>
              <a:gd name="adj" fmla="val 16667"/>
            </a:avLst>
          </a:prstGeom>
          <a:solidFill>
            <a:srgbClr val="FFFFFF"/>
          </a:solidFill>
          <a:ln w="9525">
            <a:solidFill>
              <a:srgbClr val="003399"/>
            </a:solidFill>
            <a:round/>
            <a:headEnd/>
            <a:tailEnd/>
          </a:ln>
        </p:spPr>
        <p:txBody>
          <a:bodyPr wrap="none" anchor="ctr"/>
          <a:lstStyle/>
          <a:p>
            <a:r>
              <a:rPr lang="en-US" sz="2400" b="1">
                <a:solidFill>
                  <a:srgbClr val="000099"/>
                </a:solidFill>
              </a:rPr>
              <a:t>Strategic</a:t>
            </a:r>
          </a:p>
          <a:p>
            <a:r>
              <a:rPr lang="en-US" sz="2400" b="1">
                <a:solidFill>
                  <a:srgbClr val="000099"/>
                </a:solidFill>
              </a:rPr>
              <a:t>Plan</a:t>
            </a:r>
            <a:endParaRPr lang="en-US" b="1">
              <a:solidFill>
                <a:srgbClr val="000099"/>
              </a:solidFill>
            </a:endParaRPr>
          </a:p>
        </p:txBody>
      </p:sp>
      <p:sp>
        <p:nvSpPr>
          <p:cNvPr id="424968" name="Text Box 8"/>
          <p:cNvSpPr txBox="1">
            <a:spLocks noChangeArrowheads="1"/>
          </p:cNvSpPr>
          <p:nvPr/>
        </p:nvSpPr>
        <p:spPr bwMode="auto">
          <a:xfrm>
            <a:off x="2597150" y="4643438"/>
            <a:ext cx="6567189" cy="641350"/>
          </a:xfrm>
          <a:prstGeom prst="rect">
            <a:avLst/>
          </a:prstGeom>
          <a:solidFill>
            <a:srgbClr val="FFFF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b="1" dirty="0">
                <a:solidFill>
                  <a:srgbClr val="000099"/>
                </a:solidFill>
              </a:rPr>
              <a:t>An alignment of functional activities with expectations created by the strategic plan</a:t>
            </a:r>
          </a:p>
        </p:txBody>
      </p:sp>
      <p:sp>
        <p:nvSpPr>
          <p:cNvPr id="424969" name="AutoShape 9"/>
          <p:cNvSpPr>
            <a:spLocks noChangeArrowheads="1"/>
          </p:cNvSpPr>
          <p:nvPr/>
        </p:nvSpPr>
        <p:spPr bwMode="auto">
          <a:xfrm>
            <a:off x="539750" y="4572000"/>
            <a:ext cx="1905000" cy="850900"/>
          </a:xfrm>
          <a:prstGeom prst="roundRect">
            <a:avLst>
              <a:gd name="adj" fmla="val 16667"/>
            </a:avLst>
          </a:prstGeom>
          <a:solidFill>
            <a:srgbClr val="FFFFFF"/>
          </a:solidFill>
          <a:ln w="9525">
            <a:solidFill>
              <a:srgbClr val="003399"/>
            </a:solidFill>
            <a:round/>
            <a:headEnd/>
            <a:tailEnd/>
          </a:ln>
        </p:spPr>
        <p:txBody>
          <a:bodyPr wrap="none" anchor="ctr"/>
          <a:lstStyle/>
          <a:p>
            <a:r>
              <a:rPr lang="en-US" sz="2400" b="1">
                <a:solidFill>
                  <a:srgbClr val="000099"/>
                </a:solidFill>
              </a:rPr>
              <a:t>Business</a:t>
            </a:r>
          </a:p>
          <a:p>
            <a:r>
              <a:rPr lang="en-US" sz="2400" b="1">
                <a:solidFill>
                  <a:srgbClr val="000099"/>
                </a:solidFill>
              </a:rPr>
              <a:t>Plan</a:t>
            </a:r>
            <a:endParaRPr lang="en-US" b="1">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49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49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49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49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49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4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4" grpId="0" animBg="1"/>
      <p:bldP spid="424965" grpId="0" animBg="1"/>
      <p:bldP spid="424966" grpId="0" animBg="1"/>
      <p:bldP spid="424967" grpId="0" animBg="1"/>
      <p:bldP spid="424968" grpId="0" animBg="1"/>
      <p:bldP spid="4249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0" y="3208338"/>
            <a:ext cx="9144000" cy="1184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500" b="1" i="1" dirty="0">
                <a:solidFill>
                  <a:srgbClr val="000000"/>
                </a:solidFill>
              </a:rPr>
              <a:t>Module 1</a:t>
            </a:r>
          </a:p>
          <a:p>
            <a:r>
              <a:rPr lang="en-US" sz="3500" b="1" i="1" dirty="0">
                <a:solidFill>
                  <a:srgbClr val="000000"/>
                </a:solidFill>
              </a:rPr>
              <a:t>Defining Strategy</a:t>
            </a:r>
          </a:p>
        </p:txBody>
      </p:sp>
    </p:spTree>
    <p:extLst>
      <p:ext uri="{BB962C8B-B14F-4D97-AF65-F5344CB8AC3E}">
        <p14:creationId xmlns:p14="http://schemas.microsoft.com/office/powerpoint/2010/main" val="1449603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2"/>
          <p:cNvSpPr>
            <a:spLocks noGrp="1"/>
          </p:cNvSpPr>
          <p:nvPr>
            <p:ph type="title"/>
          </p:nvPr>
        </p:nvSpPr>
        <p:spPr/>
        <p:txBody>
          <a:bodyPr/>
          <a:lstStyle/>
          <a:p>
            <a:r>
              <a:rPr lang="en-US" altLang="x-none" dirty="0"/>
              <a:t>Strategy Definition</a:t>
            </a:r>
            <a:endParaRPr lang="en-CA" altLang="x-none" dirty="0"/>
          </a:p>
        </p:txBody>
      </p:sp>
      <p:sp>
        <p:nvSpPr>
          <p:cNvPr id="8" name="TextBox 7"/>
          <p:cNvSpPr txBox="1"/>
          <p:nvPr/>
        </p:nvSpPr>
        <p:spPr>
          <a:xfrm>
            <a:off x="1498600" y="914400"/>
            <a:ext cx="7645400" cy="461963"/>
          </a:xfrm>
          <a:prstGeom prst="rect">
            <a:avLst/>
          </a:prstGeom>
          <a:solidFill>
            <a:srgbClr val="FFFFFF"/>
          </a:solidFill>
        </p:spPr>
        <p:txBody>
          <a:bodyPr wrap="square">
            <a:spAutoFit/>
          </a:bodyPr>
          <a:lstStyle/>
          <a:p>
            <a:pPr algn="l" fontAlgn="auto">
              <a:spcBef>
                <a:spcPts val="0"/>
              </a:spcBef>
              <a:spcAft>
                <a:spcPts val="0"/>
              </a:spcAft>
              <a:defRPr/>
            </a:pPr>
            <a:r>
              <a:rPr lang="en-US" sz="2400" kern="0" dirty="0">
                <a:solidFill>
                  <a:srgbClr val="0033CC">
                    <a:lumMod val="75000"/>
                  </a:srgbClr>
                </a:solidFill>
                <a:latin typeface="Arial Narrow" pitchFamily="34" charset="0"/>
                <a:ea typeface=""/>
                <a:cs typeface="Arial" charset="0"/>
              </a:rPr>
              <a:t>Strategy is a choice of action </a:t>
            </a:r>
          </a:p>
        </p:txBody>
      </p:sp>
      <p:pic>
        <p:nvPicPr>
          <p:cNvPr id="16387" name="Picture 8" descr="Stanfields.tiff"/>
          <p:cNvPicPr>
            <a:picLocks noChangeAspect="1"/>
          </p:cNvPicPr>
          <p:nvPr/>
        </p:nvPicPr>
        <p:blipFill>
          <a:blip r:embed="rId3">
            <a:extLst>
              <a:ext uri="{28A0092B-C50C-407E-A947-70E740481C1C}">
                <a14:useLocalDpi xmlns:a14="http://schemas.microsoft.com/office/drawing/2010/main" val="0"/>
              </a:ext>
            </a:extLst>
          </a:blip>
          <a:srcRect l="-2" r="-96884"/>
          <a:stretch>
            <a:fillRect/>
          </a:stretch>
        </p:blipFill>
        <p:spPr bwMode="auto">
          <a:xfrm>
            <a:off x="1500187" y="1336675"/>
            <a:ext cx="7680325" cy="2487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388" name="TextBox 9"/>
          <p:cNvSpPr txBox="1">
            <a:spLocks noChangeArrowheads="1"/>
          </p:cNvSpPr>
          <p:nvPr/>
        </p:nvSpPr>
        <p:spPr bwMode="auto">
          <a:xfrm>
            <a:off x="611560" y="4005064"/>
            <a:ext cx="7674100" cy="19697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b="1">
                <a:solidFill>
                  <a:srgbClr val="003399"/>
                </a:solidFill>
                <a:latin typeface="Arial" charset="0"/>
              </a:defRPr>
            </a:lvl1pPr>
            <a:lvl2pPr marL="742950" indent="-285750">
              <a:spcBef>
                <a:spcPct val="20000"/>
              </a:spcBef>
              <a:defRPr sz="2400" b="1">
                <a:solidFill>
                  <a:srgbClr val="003399"/>
                </a:solidFill>
                <a:latin typeface="Arial" charset="0"/>
              </a:defRPr>
            </a:lvl2pPr>
            <a:lvl3pPr marL="1143000" indent="-228600">
              <a:spcBef>
                <a:spcPct val="20000"/>
              </a:spcBef>
              <a:buChar char="•"/>
              <a:defRPr sz="2400" b="1">
                <a:solidFill>
                  <a:srgbClr val="003399"/>
                </a:solidFill>
                <a:latin typeface="Arial" charset="0"/>
              </a:defRPr>
            </a:lvl3pPr>
            <a:lvl4pPr marL="1600200" indent="-228600">
              <a:spcBef>
                <a:spcPct val="20000"/>
              </a:spcBef>
              <a:defRPr sz="2400" b="1">
                <a:solidFill>
                  <a:srgbClr val="003399"/>
                </a:solidFill>
                <a:latin typeface="Arial" charset="0"/>
              </a:defRPr>
            </a:lvl4pPr>
            <a:lvl5pPr marL="2057400" indent="-228600">
              <a:spcBef>
                <a:spcPct val="20000"/>
              </a:spcBef>
              <a:defRPr sz="2400" b="1">
                <a:solidFill>
                  <a:srgbClr val="003399"/>
                </a:solidFill>
                <a:latin typeface="Arial" charset="0"/>
              </a:defRPr>
            </a:lvl5pPr>
            <a:lvl6pPr marL="2514600" indent="-228600" fontAlgn="base">
              <a:spcBef>
                <a:spcPct val="20000"/>
              </a:spcBef>
              <a:spcAft>
                <a:spcPct val="0"/>
              </a:spcAft>
              <a:defRPr sz="2400" b="1">
                <a:solidFill>
                  <a:srgbClr val="003399"/>
                </a:solidFill>
                <a:latin typeface="Arial" charset="0"/>
              </a:defRPr>
            </a:lvl6pPr>
            <a:lvl7pPr marL="2971800" indent="-228600" fontAlgn="base">
              <a:spcBef>
                <a:spcPct val="20000"/>
              </a:spcBef>
              <a:spcAft>
                <a:spcPct val="0"/>
              </a:spcAft>
              <a:defRPr sz="2400" b="1">
                <a:solidFill>
                  <a:srgbClr val="003399"/>
                </a:solidFill>
                <a:latin typeface="Arial" charset="0"/>
              </a:defRPr>
            </a:lvl7pPr>
            <a:lvl8pPr marL="3429000" indent="-228600" fontAlgn="base">
              <a:spcBef>
                <a:spcPct val="20000"/>
              </a:spcBef>
              <a:spcAft>
                <a:spcPct val="0"/>
              </a:spcAft>
              <a:defRPr sz="2400" b="1">
                <a:solidFill>
                  <a:srgbClr val="003399"/>
                </a:solidFill>
                <a:latin typeface="Arial" charset="0"/>
              </a:defRPr>
            </a:lvl8pPr>
            <a:lvl9pPr marL="3886200" indent="-228600" fontAlgn="base">
              <a:spcBef>
                <a:spcPct val="20000"/>
              </a:spcBef>
              <a:spcAft>
                <a:spcPct val="0"/>
              </a:spcAft>
              <a:defRPr sz="2400" b="1">
                <a:solidFill>
                  <a:srgbClr val="003399"/>
                </a:solidFill>
                <a:latin typeface="Arial" charset="0"/>
              </a:defRPr>
            </a:lvl9pPr>
          </a:lstStyle>
          <a:p>
            <a:pPr>
              <a:spcBef>
                <a:spcPct val="0"/>
              </a:spcBef>
            </a:pPr>
            <a:r>
              <a:rPr lang="en-US" altLang="x-none" sz="1800" b="0" dirty="0">
                <a:solidFill>
                  <a:srgbClr val="000090"/>
                </a:solidFill>
                <a:latin typeface="Verdana" charset="0"/>
                <a:ea typeface="Verdana" charset="0"/>
                <a:cs typeface="Verdana" charset="0"/>
              </a:rPr>
              <a:t>“Our long term strategy is to be around for a long time.</a:t>
            </a:r>
          </a:p>
          <a:p>
            <a:pPr>
              <a:spcBef>
                <a:spcPct val="0"/>
              </a:spcBef>
            </a:pPr>
            <a:endParaRPr lang="en-US" altLang="x-none" sz="400" b="0" dirty="0">
              <a:solidFill>
                <a:srgbClr val="000090"/>
              </a:solidFill>
              <a:latin typeface="Verdana" charset="0"/>
              <a:ea typeface="Verdana" charset="0"/>
              <a:cs typeface="Verdana" charset="0"/>
            </a:endParaRPr>
          </a:p>
          <a:p>
            <a:pPr>
              <a:spcBef>
                <a:spcPct val="0"/>
              </a:spcBef>
            </a:pPr>
            <a:r>
              <a:rPr lang="en-US" altLang="x-none" sz="1800" b="0" dirty="0">
                <a:solidFill>
                  <a:srgbClr val="000090"/>
                </a:solidFill>
                <a:latin typeface="Verdana" charset="0"/>
                <a:ea typeface="Verdana" charset="0"/>
                <a:cs typeface="Verdana" charset="0"/>
              </a:rPr>
              <a:t>Our short term strategy is not to do anything </a:t>
            </a:r>
          </a:p>
          <a:p>
            <a:pPr>
              <a:spcBef>
                <a:spcPct val="0"/>
              </a:spcBef>
            </a:pPr>
            <a:endParaRPr lang="en-US" altLang="x-none" sz="400" b="0" dirty="0">
              <a:solidFill>
                <a:srgbClr val="000090"/>
              </a:solidFill>
              <a:latin typeface="Verdana" charset="0"/>
              <a:ea typeface="Verdana" charset="0"/>
              <a:cs typeface="Verdana" charset="0"/>
            </a:endParaRPr>
          </a:p>
          <a:p>
            <a:pPr>
              <a:spcBef>
                <a:spcPct val="0"/>
              </a:spcBef>
            </a:pPr>
            <a:r>
              <a:rPr lang="en-US" altLang="x-none" sz="1800" b="0" dirty="0">
                <a:solidFill>
                  <a:srgbClr val="000090"/>
                </a:solidFill>
                <a:latin typeface="Verdana" charset="0"/>
                <a:ea typeface="Verdana" charset="0"/>
                <a:cs typeface="Verdana" charset="0"/>
              </a:rPr>
              <a:t>that could screw up our long term strategy”</a:t>
            </a:r>
          </a:p>
          <a:p>
            <a:pPr>
              <a:spcBef>
                <a:spcPct val="0"/>
              </a:spcBef>
            </a:pPr>
            <a:endParaRPr lang="en-US" altLang="x-none" sz="1800" b="0" dirty="0">
              <a:solidFill>
                <a:srgbClr val="000090"/>
              </a:solidFill>
              <a:latin typeface="Verdana" charset="0"/>
              <a:ea typeface="Verdana" charset="0"/>
              <a:cs typeface="Verdana" charset="0"/>
            </a:endParaRPr>
          </a:p>
          <a:p>
            <a:pPr>
              <a:spcBef>
                <a:spcPct val="0"/>
              </a:spcBef>
            </a:pPr>
            <a:r>
              <a:rPr lang="en-US" altLang="x-none" sz="1800" b="0" dirty="0">
                <a:latin typeface="Arial Narrow" charset="0"/>
                <a:ea typeface="Arial" charset="0"/>
                <a:cs typeface="Arial" charset="0"/>
              </a:rPr>
              <a:t>F. Thomas Stanfield, Chairman, President, &amp; Founder’s Grandson</a:t>
            </a:r>
            <a:endParaRPr lang="en-US" altLang="x-none" sz="1800" b="0" dirty="0">
              <a:latin typeface="Verdana" charset="0"/>
              <a:ea typeface="Verdana" charset="0"/>
              <a:cs typeface="Verdana" charset="0"/>
            </a:endParaRPr>
          </a:p>
          <a:p>
            <a:pPr>
              <a:spcBef>
                <a:spcPct val="0"/>
              </a:spcBef>
            </a:pPr>
            <a:r>
              <a:rPr lang="en-US" altLang="x-none" sz="1200" b="0" dirty="0">
                <a:solidFill>
                  <a:srgbClr val="000090"/>
                </a:solidFill>
                <a:latin typeface="Verdana" charset="0"/>
                <a:ea typeface="Verdana" charset="0"/>
                <a:cs typeface="Verdana" charset="0"/>
              </a:rPr>
              <a:t>F. Thomas (Tom) Stanfield, who served as Stanfield’s Limited President, Chairman and CEO for 51 years, stepped down in January 2019</a:t>
            </a:r>
          </a:p>
        </p:txBody>
      </p:sp>
    </p:spTree>
    <p:extLst>
      <p:ext uri="{BB962C8B-B14F-4D97-AF65-F5344CB8AC3E}">
        <p14:creationId xmlns:p14="http://schemas.microsoft.com/office/powerpoint/2010/main" val="3377355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411760" y="1484784"/>
            <a:ext cx="6732240" cy="1295400"/>
          </a:xfrm>
          <a:solidFill>
            <a:srgbClr val="FFFFFF"/>
          </a:solidFill>
        </p:spPr>
        <p:txBody>
          <a:bodyPr/>
          <a:lstStyle/>
          <a:p>
            <a:pPr algn="l"/>
            <a:r>
              <a:rPr lang="en-US" sz="2400" dirty="0"/>
              <a:t>Two Factors Drive Strategy:</a:t>
            </a:r>
            <a:br>
              <a:rPr lang="en-US" dirty="0"/>
            </a:br>
            <a:br>
              <a:rPr lang="en-US" sz="1200" dirty="0"/>
            </a:br>
            <a:endParaRPr lang="en-US" dirty="0"/>
          </a:p>
        </p:txBody>
      </p:sp>
      <p:sp>
        <p:nvSpPr>
          <p:cNvPr id="2" name="Rectangle 1"/>
          <p:cNvSpPr/>
          <p:nvPr/>
        </p:nvSpPr>
        <p:spPr>
          <a:xfrm>
            <a:off x="2411760" y="2766407"/>
            <a:ext cx="6732240" cy="2246769"/>
          </a:xfrm>
          <a:prstGeom prst="rect">
            <a:avLst/>
          </a:prstGeom>
          <a:solidFill>
            <a:schemeClr val="tx1"/>
          </a:solidFill>
        </p:spPr>
        <p:txBody>
          <a:bodyPr wrap="square">
            <a:spAutoFit/>
          </a:bodyPr>
          <a:lstStyle/>
          <a:p>
            <a:pPr marL="457200" indent="-457200" algn="l">
              <a:buAutoNum type="arabicPeriod"/>
            </a:pPr>
            <a:r>
              <a:rPr lang="en-US" sz="2800" kern="0" dirty="0">
                <a:solidFill>
                  <a:srgbClr val="003399"/>
                </a:solidFill>
                <a:latin typeface="Arial" charset="0"/>
                <a:ea typeface="+mj-ea"/>
                <a:cs typeface="+mj-cs"/>
              </a:rPr>
              <a:t>Imposed Expectations  </a:t>
            </a:r>
            <a:br>
              <a:rPr lang="en-US" sz="2800" kern="0" dirty="0">
                <a:solidFill>
                  <a:srgbClr val="003399"/>
                </a:solidFill>
                <a:latin typeface="Arial" charset="0"/>
                <a:ea typeface="+mj-ea"/>
                <a:cs typeface="+mj-cs"/>
              </a:rPr>
            </a:br>
            <a:r>
              <a:rPr lang="en-US" sz="2800" kern="0" dirty="0">
                <a:solidFill>
                  <a:srgbClr val="003399"/>
                </a:solidFill>
                <a:latin typeface="Arial" charset="0"/>
                <a:ea typeface="+mj-ea"/>
                <a:cs typeface="+mj-cs"/>
              </a:rPr>
              <a:t>	</a:t>
            </a:r>
            <a:endParaRPr lang="en-US" sz="2400" kern="0" dirty="0">
              <a:solidFill>
                <a:srgbClr val="003399"/>
              </a:solidFill>
              <a:latin typeface="Arial" charset="0"/>
              <a:ea typeface="+mj-ea"/>
              <a:cs typeface="+mj-cs"/>
            </a:endParaRPr>
          </a:p>
          <a:p>
            <a:pPr marL="342900" indent="-342900" algn="l">
              <a:buAutoNum type="arabicPeriod"/>
            </a:pPr>
            <a:endParaRPr lang="en-US" sz="2800" kern="0" dirty="0">
              <a:solidFill>
                <a:srgbClr val="003399"/>
              </a:solidFill>
              <a:latin typeface="Arial" charset="0"/>
              <a:ea typeface="+mj-ea"/>
              <a:cs typeface="+mj-cs"/>
            </a:endParaRPr>
          </a:p>
          <a:p>
            <a:pPr marL="342900" indent="-342900" algn="l">
              <a:buFontTx/>
              <a:buAutoNum type="arabicPeriod"/>
            </a:pPr>
            <a:r>
              <a:rPr lang="en-US" sz="2800" kern="0" dirty="0">
                <a:solidFill>
                  <a:srgbClr val="003399"/>
                </a:solidFill>
                <a:latin typeface="Arial" charset="0"/>
                <a:ea typeface="+mj-ea"/>
                <a:cs typeface="+mj-cs"/>
              </a:rPr>
              <a:t> External Reality</a:t>
            </a:r>
          </a:p>
          <a:p>
            <a:pPr algn="l"/>
            <a:r>
              <a:rPr lang="en-US" sz="2800" kern="0" dirty="0">
                <a:solidFill>
                  <a:srgbClr val="003399"/>
                </a:solidFill>
                <a:latin typeface="Arial" charset="0"/>
                <a:ea typeface="+mj-ea"/>
                <a:cs typeface="+mj-cs"/>
              </a:rPr>
              <a:t>	</a:t>
            </a:r>
            <a:endParaRPr lang="en-US" sz="2400" kern="0" dirty="0">
              <a:solidFill>
                <a:srgbClr val="003399"/>
              </a:solidFill>
              <a:latin typeface="Arial" charset="0"/>
              <a:ea typeface="+mj-ea"/>
              <a:cs typeface="+mj-cs"/>
            </a:endParaRPr>
          </a:p>
        </p:txBody>
      </p:sp>
    </p:spTree>
    <p:extLst>
      <p:ext uri="{BB962C8B-B14F-4D97-AF65-F5344CB8AC3E}">
        <p14:creationId xmlns:p14="http://schemas.microsoft.com/office/powerpoint/2010/main" val="1551053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0" y="3208338"/>
            <a:ext cx="914400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500" b="1" i="1" dirty="0">
                <a:solidFill>
                  <a:srgbClr val="000000"/>
                </a:solidFill>
              </a:rPr>
              <a:t>Module 2 </a:t>
            </a:r>
          </a:p>
          <a:p>
            <a:r>
              <a:rPr lang="en-US" sz="3500" b="1" i="1" dirty="0">
                <a:solidFill>
                  <a:srgbClr val="000000"/>
                </a:solidFill>
              </a:rPr>
              <a:t>The Strategy System</a:t>
            </a:r>
          </a:p>
        </p:txBody>
      </p:sp>
    </p:spTree>
    <p:extLst>
      <p:ext uri="{BB962C8B-B14F-4D97-AF65-F5344CB8AC3E}">
        <p14:creationId xmlns:p14="http://schemas.microsoft.com/office/powerpoint/2010/main" val="1723096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1143000" y="826418"/>
            <a:ext cx="6858000" cy="514350"/>
          </a:xfrm>
        </p:spPr>
        <p:txBody>
          <a:bodyPr/>
          <a:lstStyle/>
          <a:p>
            <a:r>
              <a:rPr lang="en-CA" sz="2400">
                <a:latin typeface="Arial" charset="0"/>
              </a:rPr>
              <a:t>8 Strategies </a:t>
            </a:r>
            <a:br>
              <a:rPr lang="en-CA" sz="2400">
                <a:latin typeface="Arial" charset="0"/>
              </a:rPr>
            </a:br>
            <a:r>
              <a:rPr lang="en-CA" sz="2400">
                <a:latin typeface="Arial" charset="0"/>
              </a:rPr>
              <a:t>Common to all Organizations</a:t>
            </a:r>
          </a:p>
        </p:txBody>
      </p:sp>
      <p:pic>
        <p:nvPicPr>
          <p:cNvPr id="52227" name="Picture 1"/>
          <p:cNvPicPr>
            <a:picLocks noChangeAspect="1"/>
          </p:cNvPicPr>
          <p:nvPr/>
        </p:nvPicPr>
        <p:blipFill rotWithShape="1">
          <a:blip r:embed="rId3">
            <a:extLst>
              <a:ext uri="{28A0092B-C50C-407E-A947-70E740481C1C}">
                <a14:useLocalDpi xmlns:a14="http://schemas.microsoft.com/office/drawing/2010/main" val="0"/>
              </a:ext>
            </a:extLst>
          </a:blip>
          <a:srcRect l="1" r="-16544"/>
          <a:stretch/>
        </p:blipFill>
        <p:spPr bwMode="auto">
          <a:xfrm>
            <a:off x="1136650" y="1624360"/>
            <a:ext cx="8007350" cy="4252912"/>
          </a:xfrm>
          <a:prstGeom prst="rect">
            <a:avLst/>
          </a:prstGeom>
          <a:solidFill>
            <a:srgbClr val="FFFFFF"/>
          </a:solidFill>
          <a:ln>
            <a:noFill/>
          </a:ln>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sz="2400">
                <a:latin typeface="Arial" charset="0"/>
              </a:rPr>
              <a:t>Scope of the 8 Strategies</a:t>
            </a:r>
          </a:p>
        </p:txBody>
      </p:sp>
      <p:graphicFrame>
        <p:nvGraphicFramePr>
          <p:cNvPr id="165926" name="Group 38"/>
          <p:cNvGraphicFramePr>
            <a:graphicFrameLocks noGrp="1"/>
          </p:cNvGraphicFramePr>
          <p:nvPr>
            <p:extLst>
              <p:ext uri="{D42A27DB-BD31-4B8C-83A1-F6EECF244321}">
                <p14:modId xmlns:p14="http://schemas.microsoft.com/office/powerpoint/2010/main" val="1384342726"/>
              </p:ext>
            </p:extLst>
          </p:nvPr>
        </p:nvGraphicFramePr>
        <p:xfrm>
          <a:off x="395536" y="980728"/>
          <a:ext cx="8640960" cy="4936516"/>
        </p:xfrm>
        <a:graphic>
          <a:graphicData uri="http://schemas.openxmlformats.org/drawingml/2006/table">
            <a:tbl>
              <a:tblPr/>
              <a:tblGrid>
                <a:gridCol w="2160240">
                  <a:extLst>
                    <a:ext uri="{9D8B030D-6E8A-4147-A177-3AD203B41FA5}">
                      <a16:colId xmlns:a16="http://schemas.microsoft.com/office/drawing/2014/main" val="20000"/>
                    </a:ext>
                  </a:extLst>
                </a:gridCol>
                <a:gridCol w="6480720">
                  <a:extLst>
                    <a:ext uri="{9D8B030D-6E8A-4147-A177-3AD203B41FA5}">
                      <a16:colId xmlns:a16="http://schemas.microsoft.com/office/drawing/2014/main" val="20001"/>
                    </a:ext>
                  </a:extLst>
                </a:gridCol>
              </a:tblGrid>
              <a:tr h="47676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3399"/>
                          </a:solidFill>
                          <a:effectLst/>
                          <a:latin typeface="Arial" charset="0"/>
                          <a:cs typeface="Arial" charset="0"/>
                        </a:rPr>
                        <a:t>The 8 Strategy Model</a:t>
                      </a:r>
                    </a:p>
                  </a:txBody>
                  <a:tcPr marT="45724" marB="45724"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CA"/>
                    </a:p>
                  </a:txBody>
                  <a:tcPr/>
                </a:tc>
                <a:extLst>
                  <a:ext uri="{0D108BD9-81ED-4DB2-BD59-A6C34878D82A}">
                    <a16:rowId xmlns:a16="http://schemas.microsoft.com/office/drawing/2014/main" val="10000"/>
                  </a:ext>
                </a:extLst>
              </a:tr>
              <a:tr h="4984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99"/>
                          </a:solidFill>
                          <a:effectLst/>
                          <a:latin typeface="Arial" charset="0"/>
                          <a:cs typeface="Arial" charset="0"/>
                        </a:rPr>
                        <a:t>Strategy</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3399"/>
                          </a:solidFill>
                          <a:effectLst/>
                          <a:latin typeface="Arial" charset="0"/>
                          <a:cs typeface="Arial" charset="0"/>
                        </a:rPr>
                        <a:t>General Scope</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56086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3399"/>
                          </a:solidFill>
                          <a:effectLst/>
                          <a:latin typeface="Arial" charset="0"/>
                          <a:cs typeface="Arial" charset="0"/>
                        </a:rPr>
                        <a:t>Business Definition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a:ln>
                            <a:noFill/>
                          </a:ln>
                          <a:solidFill>
                            <a:srgbClr val="003399"/>
                          </a:solidFill>
                          <a:effectLst/>
                          <a:latin typeface="Arial" charset="0"/>
                          <a:cs typeface="Arial" charset="0"/>
                        </a:rPr>
                        <a:t>Mandate –</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3399"/>
                          </a:solidFill>
                          <a:effectLst/>
                          <a:latin typeface="Arial" charset="0"/>
                          <a:cs typeface="Arial" charset="0"/>
                        </a:rPr>
                        <a:t>Focus on positioning the business – How an outsider sees the business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a:ln>
                            <a:noFill/>
                          </a:ln>
                          <a:solidFill>
                            <a:srgbClr val="003399"/>
                          </a:solidFill>
                          <a:effectLst/>
                          <a:latin typeface="Arial" charset="0"/>
                          <a:cs typeface="Arial" charset="0"/>
                        </a:rPr>
                        <a:t>interpreting mandate parameters in the enabling Act or charter</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2225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3399"/>
                          </a:solidFill>
                          <a:effectLst/>
                          <a:latin typeface="Arial" charset="0"/>
                          <a:cs typeface="Arial" charset="0"/>
                        </a:rPr>
                        <a:t>Risk</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3399"/>
                          </a:solidFill>
                          <a:effectLst/>
                          <a:latin typeface="Arial" charset="0"/>
                          <a:cs typeface="Arial" charset="0"/>
                        </a:rPr>
                        <a:t>Focus on the unacceptable and ways to manage it</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2225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3399"/>
                          </a:solidFill>
                          <a:effectLst/>
                          <a:latin typeface="Arial" charset="0"/>
                          <a:cs typeface="Arial" charset="0"/>
                        </a:rPr>
                        <a:t>Growth</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3399"/>
                          </a:solidFill>
                          <a:effectLst/>
                          <a:latin typeface="Arial" charset="0"/>
                          <a:cs typeface="Arial" charset="0"/>
                        </a:rPr>
                        <a:t>Focus on type and rate of growth</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42066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3399"/>
                          </a:solidFill>
                          <a:effectLst/>
                          <a:latin typeface="Arial" charset="0"/>
                          <a:cs typeface="Arial" charset="0"/>
                        </a:rPr>
                        <a:t>Financial Management</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3399"/>
                          </a:solidFill>
                          <a:effectLst/>
                          <a:latin typeface="Arial" charset="0"/>
                          <a:cs typeface="Arial" charset="0"/>
                        </a:rPr>
                        <a:t>Focus on sourcing, allocation, and management of financial resources</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42225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3399"/>
                          </a:solidFill>
                          <a:effectLst/>
                          <a:latin typeface="Arial" charset="0"/>
                          <a:cs typeface="Arial" charset="0"/>
                        </a:rPr>
                        <a:t>R&amp;D / Technology</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3399"/>
                          </a:solidFill>
                          <a:effectLst/>
                          <a:latin typeface="Arial" charset="0"/>
                          <a:cs typeface="Arial" charset="0"/>
                        </a:rPr>
                        <a:t>Focus on the creation and/or use of intellectual capital / technology</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42066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3399"/>
                          </a:solidFill>
                          <a:effectLst/>
                          <a:latin typeface="Arial" charset="0"/>
                          <a:cs typeface="Arial" charset="0"/>
                        </a:rPr>
                        <a:t>Organization </a:t>
                      </a:r>
                      <a:r>
                        <a:rPr kumimoji="0" lang="en-US" sz="1400" b="1" i="0" u="none" strike="noStrike" cap="none" normalizeH="0" baseline="0" dirty="0" err="1">
                          <a:ln>
                            <a:noFill/>
                          </a:ln>
                          <a:solidFill>
                            <a:srgbClr val="003399"/>
                          </a:solidFill>
                          <a:effectLst/>
                          <a:latin typeface="Arial" charset="0"/>
                          <a:cs typeface="Arial" charset="0"/>
                        </a:rPr>
                        <a:t>Mgmt</a:t>
                      </a:r>
                      <a:endParaRPr kumimoji="0" lang="en-US" sz="1400" b="1" i="0" u="none" strike="noStrike" cap="none" normalizeH="0" baseline="0" dirty="0">
                        <a:ln>
                          <a:noFill/>
                        </a:ln>
                        <a:solidFill>
                          <a:srgbClr val="003399"/>
                        </a:solidFill>
                        <a:effectLst/>
                        <a:latin typeface="Arial" charset="0"/>
                        <a:cs typeface="Arial" charset="0"/>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3399"/>
                          </a:solidFill>
                          <a:effectLst/>
                          <a:latin typeface="Arial" charset="0"/>
                          <a:cs typeface="Arial" charset="0"/>
                        </a:rPr>
                        <a:t>Focus on sourcing, allocation, and management of human resources</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51818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3399"/>
                          </a:solidFill>
                          <a:effectLst/>
                          <a:latin typeface="Arial" charset="0"/>
                          <a:cs typeface="Arial" charset="0"/>
                        </a:rPr>
                        <a:t>Marketing &amp; Sales – </a:t>
                      </a:r>
                      <a:r>
                        <a:rPr kumimoji="0" lang="en-US" sz="1400" b="1" i="1" u="none" strike="noStrike" cap="none" normalizeH="0" baseline="0" dirty="0">
                          <a:ln>
                            <a:noFill/>
                          </a:ln>
                          <a:solidFill>
                            <a:srgbClr val="003399"/>
                          </a:solidFill>
                          <a:effectLst/>
                          <a:latin typeface="Arial" charset="0"/>
                          <a:cs typeface="Arial" charset="0"/>
                        </a:rPr>
                        <a:t>Communications –</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3399"/>
                          </a:solidFill>
                          <a:effectLst/>
                          <a:latin typeface="Arial" charset="0"/>
                          <a:cs typeface="Arial" charset="0"/>
                        </a:rPr>
                        <a:t>Focus on identifying and capturing customers/clients – through to sales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cap="none" normalizeH="0" baseline="0" dirty="0">
                          <a:ln>
                            <a:noFill/>
                          </a:ln>
                          <a:solidFill>
                            <a:srgbClr val="003399"/>
                          </a:solidFill>
                          <a:effectLst/>
                          <a:latin typeface="Arial" charset="0"/>
                          <a:cs typeface="Arial" charset="0"/>
                        </a:rPr>
                        <a:t>Focus on identifying and capturing trust &amp; support of stakeholders</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51818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3399"/>
                          </a:solidFill>
                          <a:effectLst/>
                          <a:latin typeface="Arial" charset="0"/>
                          <a:cs typeface="Arial" charset="0"/>
                        </a:rPr>
                        <a:t>Service Delivery – a.k.a. Production – a.k.a. Manufacturing –</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3399"/>
                          </a:solidFill>
                          <a:effectLst/>
                          <a:latin typeface="Arial" charset="0"/>
                          <a:cs typeface="Arial" charset="0"/>
                        </a:rPr>
                        <a:t>Focus on fulfilling the marketing/communications promise of value / relevance</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CA">
                <a:latin typeface="Arial" charset="0"/>
              </a:rPr>
              <a:t>3 Types of Strategy </a:t>
            </a:r>
            <a:br>
              <a:rPr lang="en-CA">
                <a:latin typeface="Arial" charset="0"/>
              </a:rPr>
            </a:br>
            <a:r>
              <a:rPr lang="en-CA">
                <a:latin typeface="Arial" charset="0"/>
              </a:rPr>
              <a:t>are  Common to all Organizations</a:t>
            </a:r>
          </a:p>
        </p:txBody>
      </p:sp>
      <p:pic>
        <p:nvPicPr>
          <p:cNvPr id="58370" name="Picture 2"/>
          <p:cNvPicPr>
            <a:picLocks noChangeAspect="1"/>
          </p:cNvPicPr>
          <p:nvPr/>
        </p:nvPicPr>
        <p:blipFill rotWithShape="1">
          <a:blip r:embed="rId3">
            <a:extLst>
              <a:ext uri="{28A0092B-C50C-407E-A947-70E740481C1C}">
                <a14:useLocalDpi xmlns:a14="http://schemas.microsoft.com/office/drawing/2010/main" val="0"/>
              </a:ext>
            </a:extLst>
          </a:blip>
          <a:srcRect l="1" r="-26227"/>
          <a:stretch/>
        </p:blipFill>
        <p:spPr bwMode="auto">
          <a:xfrm>
            <a:off x="1258888" y="1268760"/>
            <a:ext cx="7885112" cy="4679950"/>
          </a:xfrm>
          <a:prstGeom prst="rect">
            <a:avLst/>
          </a:prstGeom>
          <a:solidFill>
            <a:schemeClr val="tx1"/>
          </a:solidFill>
          <a:ln>
            <a:noFill/>
          </a:ln>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143000" y="682402"/>
            <a:ext cx="6858000" cy="514350"/>
          </a:xfrm>
        </p:spPr>
        <p:txBody>
          <a:bodyPr/>
          <a:lstStyle/>
          <a:p>
            <a:r>
              <a:rPr lang="en-CA" sz="2400">
                <a:latin typeface="Arial" charset="0"/>
              </a:rPr>
              <a:t>Strategy as a Dynamic System</a:t>
            </a:r>
          </a:p>
        </p:txBody>
      </p:sp>
      <p:pic>
        <p:nvPicPr>
          <p:cNvPr id="2" name="Picture 1" descr="Strategy Syste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71" y="1249148"/>
            <a:ext cx="6026348" cy="5204188"/>
          </a:xfrm>
          <a:prstGeom prst="rect">
            <a:avLst/>
          </a:prstGeom>
        </p:spPr>
      </p:pic>
    </p:spTree>
    <p:extLst>
      <p:ext uri="{BB962C8B-B14F-4D97-AF65-F5344CB8AC3E}">
        <p14:creationId xmlns:p14="http://schemas.microsoft.com/office/powerpoint/2010/main" val="2760899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en-US" dirty="0">
                <a:latin typeface="Arial" charset="0"/>
              </a:rPr>
              <a:t>Definitions of Major Terms</a:t>
            </a:r>
          </a:p>
        </p:txBody>
      </p:sp>
      <p:sp>
        <p:nvSpPr>
          <p:cNvPr id="60418" name="Rectangle 3"/>
          <p:cNvSpPr txBox="1">
            <a:spLocks noChangeArrowheads="1"/>
          </p:cNvSpPr>
          <p:nvPr/>
        </p:nvSpPr>
        <p:spPr bwMode="auto">
          <a:xfrm>
            <a:off x="395536" y="908720"/>
            <a:ext cx="8459787" cy="5184576"/>
          </a:xfrm>
          <a:prstGeom prst="rect">
            <a:avLst/>
          </a:prstGeom>
          <a:no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ts val="0"/>
              </a:spcBef>
            </a:pPr>
            <a:endParaRPr lang="en-CA" sz="1600" b="1" dirty="0">
              <a:solidFill>
                <a:srgbClr val="003399"/>
              </a:solidFill>
              <a:cs typeface="Arial" charset="0"/>
            </a:endParaRPr>
          </a:p>
          <a:p>
            <a:pPr algn="l">
              <a:spcBef>
                <a:spcPts val="0"/>
              </a:spcBef>
            </a:pPr>
            <a:r>
              <a:rPr lang="en-CA" sz="1600" b="1" dirty="0">
                <a:solidFill>
                  <a:srgbClr val="003399"/>
                </a:solidFill>
                <a:cs typeface="Arial" charset="0"/>
              </a:rPr>
              <a:t>Strategy: 		</a:t>
            </a:r>
            <a:r>
              <a:rPr lang="en-CA" sz="1600" dirty="0">
                <a:solidFill>
                  <a:srgbClr val="003399"/>
                </a:solidFill>
                <a:cs typeface="Arial" charset="0"/>
              </a:rPr>
              <a:t>A description of chosen action</a:t>
            </a:r>
          </a:p>
          <a:p>
            <a:pPr algn="l">
              <a:spcBef>
                <a:spcPts val="0"/>
              </a:spcBef>
            </a:pPr>
            <a:endParaRPr lang="en-CA" sz="800" dirty="0">
              <a:solidFill>
                <a:srgbClr val="003399"/>
              </a:solidFill>
              <a:cs typeface="Arial" charset="0"/>
            </a:endParaRPr>
          </a:p>
          <a:p>
            <a:pPr algn="l">
              <a:spcBef>
                <a:spcPts val="0"/>
              </a:spcBef>
            </a:pPr>
            <a:r>
              <a:rPr lang="en-CA" sz="1600" b="1" dirty="0">
                <a:solidFill>
                  <a:srgbClr val="003399"/>
                </a:solidFill>
                <a:cs typeface="Arial" charset="0"/>
              </a:rPr>
              <a:t>Situation Analysis: 	</a:t>
            </a:r>
            <a:r>
              <a:rPr lang="en-US" sz="1600" dirty="0">
                <a:solidFill>
                  <a:srgbClr val="000099"/>
                </a:solidFill>
              </a:rPr>
              <a:t>The knowledge base to support strategy decisions</a:t>
            </a:r>
            <a:endParaRPr lang="en-CA" sz="1600" dirty="0">
              <a:solidFill>
                <a:srgbClr val="003399"/>
              </a:solidFill>
              <a:cs typeface="Arial" charset="0"/>
            </a:endParaRPr>
          </a:p>
          <a:p>
            <a:pPr algn="l">
              <a:spcBef>
                <a:spcPts val="0"/>
              </a:spcBef>
            </a:pPr>
            <a:endParaRPr lang="en-CA" sz="800" b="1" dirty="0">
              <a:solidFill>
                <a:srgbClr val="003399"/>
              </a:solidFill>
              <a:cs typeface="Arial" charset="0"/>
            </a:endParaRPr>
          </a:p>
          <a:p>
            <a:pPr algn="l">
              <a:spcBef>
                <a:spcPts val="0"/>
              </a:spcBef>
            </a:pPr>
            <a:r>
              <a:rPr lang="en-CA" sz="1600" b="1" dirty="0">
                <a:solidFill>
                  <a:srgbClr val="003399"/>
                </a:solidFill>
                <a:cs typeface="Arial" charset="0"/>
              </a:rPr>
              <a:t>Strategic Planning: 	</a:t>
            </a:r>
            <a:r>
              <a:rPr lang="en-CA" sz="1600" dirty="0">
                <a:solidFill>
                  <a:srgbClr val="003399"/>
                </a:solidFill>
                <a:cs typeface="Arial" charset="0"/>
              </a:rPr>
              <a:t>A review of the 8 strategies common to all organizations</a:t>
            </a:r>
          </a:p>
          <a:p>
            <a:pPr algn="l">
              <a:spcBef>
                <a:spcPts val="0"/>
              </a:spcBef>
            </a:pPr>
            <a:endParaRPr lang="en-CA" sz="800" dirty="0">
              <a:solidFill>
                <a:srgbClr val="003399"/>
              </a:solidFill>
              <a:cs typeface="Arial" charset="0"/>
            </a:endParaRPr>
          </a:p>
          <a:p>
            <a:pPr algn="l">
              <a:spcBef>
                <a:spcPts val="0"/>
              </a:spcBef>
            </a:pPr>
            <a:r>
              <a:rPr lang="en-CA" sz="1600" b="1" dirty="0">
                <a:solidFill>
                  <a:srgbClr val="003399"/>
                </a:solidFill>
                <a:cs typeface="Arial" charset="0"/>
              </a:rPr>
              <a:t>Business Planning: 	</a:t>
            </a:r>
            <a:r>
              <a:rPr lang="en-CA" sz="1600" dirty="0">
                <a:solidFill>
                  <a:srgbClr val="003399"/>
                </a:solidFill>
                <a:cs typeface="Arial" charset="0"/>
              </a:rPr>
              <a:t>Any strategy planning to implement the strategic plan intent</a:t>
            </a:r>
          </a:p>
          <a:p>
            <a:pPr algn="l">
              <a:spcBef>
                <a:spcPts val="0"/>
              </a:spcBef>
            </a:pPr>
            <a:endParaRPr lang="en-CA" sz="800" dirty="0">
              <a:solidFill>
                <a:srgbClr val="003399"/>
              </a:solidFill>
              <a:cs typeface="Arial" charset="0"/>
            </a:endParaRPr>
          </a:p>
          <a:p>
            <a:pPr algn="l">
              <a:spcBef>
                <a:spcPts val="0"/>
              </a:spcBef>
            </a:pPr>
            <a:r>
              <a:rPr lang="en-CA" sz="1600" b="1" dirty="0">
                <a:solidFill>
                  <a:srgbClr val="003399"/>
                </a:solidFill>
                <a:cs typeface="Arial" charset="0"/>
              </a:rPr>
              <a:t>Strategic Issue:  		</a:t>
            </a:r>
            <a:r>
              <a:rPr lang="en-CA" sz="1600" dirty="0">
                <a:solidFill>
                  <a:srgbClr val="003399"/>
                </a:solidFill>
                <a:cs typeface="Arial" charset="0"/>
              </a:rPr>
              <a:t>A question whether to replace or to improve existing strategy</a:t>
            </a:r>
          </a:p>
          <a:p>
            <a:pPr algn="l">
              <a:spcBef>
                <a:spcPts val="0"/>
              </a:spcBef>
            </a:pPr>
            <a:endParaRPr lang="en-CA" sz="600" dirty="0">
              <a:solidFill>
                <a:srgbClr val="003399"/>
              </a:solidFill>
              <a:cs typeface="Arial" charset="0"/>
            </a:endParaRPr>
          </a:p>
          <a:p>
            <a:pPr algn="l">
              <a:spcBef>
                <a:spcPts val="0"/>
              </a:spcBef>
            </a:pPr>
            <a:r>
              <a:rPr lang="en-CA" sz="1600" b="1" dirty="0">
                <a:solidFill>
                  <a:srgbClr val="003399"/>
                </a:solidFill>
                <a:cs typeface="Arial" charset="0"/>
              </a:rPr>
              <a:t>Strategic Management: 	</a:t>
            </a:r>
            <a:r>
              <a:rPr lang="en-CA" sz="1600" dirty="0">
                <a:solidFill>
                  <a:srgbClr val="003399"/>
                </a:solidFill>
                <a:cs typeface="Arial" charset="0"/>
              </a:rPr>
              <a:t>The leveraging of strategic thinking of individuals</a:t>
            </a:r>
          </a:p>
          <a:p>
            <a:pPr algn="l">
              <a:spcBef>
                <a:spcPts val="0"/>
              </a:spcBef>
            </a:pPr>
            <a:endParaRPr lang="en-CA" sz="800" dirty="0">
              <a:solidFill>
                <a:srgbClr val="003399"/>
              </a:solidFill>
              <a:cs typeface="Arial" charset="0"/>
            </a:endParaRPr>
          </a:p>
          <a:p>
            <a:pPr algn="l">
              <a:spcBef>
                <a:spcPts val="0"/>
              </a:spcBef>
            </a:pPr>
            <a:r>
              <a:rPr lang="en-CA" sz="1600" b="1" dirty="0">
                <a:solidFill>
                  <a:srgbClr val="003399"/>
                </a:solidFill>
                <a:cs typeface="Arial" charset="0"/>
              </a:rPr>
              <a:t>Strategic Thinking: 	</a:t>
            </a:r>
            <a:r>
              <a:rPr lang="en-CA" sz="1600" dirty="0">
                <a:solidFill>
                  <a:srgbClr val="003399"/>
                </a:solidFill>
                <a:cs typeface="Arial" charset="0"/>
              </a:rPr>
              <a:t>Thinking about how imposed expectations and the realities of 			the external environment should impact  management of 				assigned responsibilities</a:t>
            </a:r>
          </a:p>
          <a:p>
            <a:pPr algn="l">
              <a:spcBef>
                <a:spcPts val="0"/>
              </a:spcBef>
            </a:pPr>
            <a:endParaRPr lang="en-CA" sz="800" dirty="0">
              <a:solidFill>
                <a:srgbClr val="003399"/>
              </a:solidFill>
              <a:cs typeface="Arial" charset="0"/>
            </a:endParaRPr>
          </a:p>
          <a:p>
            <a:pPr algn="l">
              <a:spcBef>
                <a:spcPts val="0"/>
              </a:spcBef>
            </a:pPr>
            <a:r>
              <a:rPr lang="en-CA" sz="1600" b="1" dirty="0">
                <a:solidFill>
                  <a:srgbClr val="003399"/>
                </a:solidFill>
                <a:cs typeface="Arial" charset="0"/>
              </a:rPr>
              <a:t>Expectations: 		</a:t>
            </a:r>
            <a:r>
              <a:rPr lang="en-CA" sz="1600" dirty="0">
                <a:solidFill>
                  <a:srgbClr val="003399"/>
                </a:solidFill>
                <a:cs typeface="Arial" charset="0"/>
              </a:rPr>
              <a:t>Guidance on a hoped-for outcome</a:t>
            </a:r>
          </a:p>
          <a:p>
            <a:pPr algn="l">
              <a:spcBef>
                <a:spcPts val="0"/>
              </a:spcBef>
            </a:pPr>
            <a:endParaRPr lang="en-CA" sz="800" dirty="0">
              <a:solidFill>
                <a:srgbClr val="003399"/>
              </a:solidFill>
              <a:cs typeface="Arial" charset="0"/>
            </a:endParaRPr>
          </a:p>
          <a:p>
            <a:pPr algn="l">
              <a:spcBef>
                <a:spcPts val="0"/>
              </a:spcBef>
            </a:pPr>
            <a:r>
              <a:rPr lang="en-CA" sz="1600" b="1" dirty="0">
                <a:solidFill>
                  <a:srgbClr val="003399"/>
                </a:solidFill>
                <a:cs typeface="Arial" charset="0"/>
              </a:rPr>
              <a:t>Metrics: 			</a:t>
            </a:r>
            <a:r>
              <a:rPr lang="en-CA" sz="1600" dirty="0">
                <a:solidFill>
                  <a:srgbClr val="003399"/>
                </a:solidFill>
                <a:cs typeface="Arial" charset="0"/>
              </a:rPr>
              <a:t>Anything expressed as a number</a:t>
            </a:r>
            <a:endParaRPr lang="en-CA" sz="1600" b="1" dirty="0">
              <a:solidFill>
                <a:srgbClr val="003399"/>
              </a:solidFill>
              <a:cs typeface="Arial" charset="0"/>
            </a:endParaRPr>
          </a:p>
          <a:p>
            <a:pPr algn="l">
              <a:spcBef>
                <a:spcPts val="0"/>
              </a:spcBef>
            </a:pPr>
            <a:endParaRPr lang="en-CA" sz="800" b="1" dirty="0">
              <a:solidFill>
                <a:srgbClr val="003399"/>
              </a:solidFill>
              <a:cs typeface="Arial" charset="0"/>
            </a:endParaRPr>
          </a:p>
          <a:p>
            <a:pPr algn="l">
              <a:spcBef>
                <a:spcPts val="0"/>
              </a:spcBef>
            </a:pPr>
            <a:r>
              <a:rPr lang="en-CA" sz="1600" b="1" dirty="0">
                <a:solidFill>
                  <a:srgbClr val="003399"/>
                </a:solidFill>
                <a:cs typeface="Arial" charset="0"/>
              </a:rPr>
              <a:t>Vision: 			</a:t>
            </a:r>
            <a:r>
              <a:rPr lang="en-CA" sz="1600" dirty="0">
                <a:solidFill>
                  <a:srgbClr val="003399"/>
                </a:solidFill>
                <a:cs typeface="Arial" charset="0"/>
              </a:rPr>
              <a:t>A description of the successful outcome from long term 				pursuit of dominant strategy</a:t>
            </a:r>
          </a:p>
          <a:p>
            <a:pPr algn="l">
              <a:spcBef>
                <a:spcPts val="0"/>
              </a:spcBef>
            </a:pPr>
            <a:endParaRPr lang="en-CA" sz="800" dirty="0">
              <a:solidFill>
                <a:srgbClr val="003399"/>
              </a:solidFill>
              <a:cs typeface="Arial" charset="0"/>
            </a:endParaRPr>
          </a:p>
          <a:p>
            <a:pPr algn="l">
              <a:spcBef>
                <a:spcPts val="0"/>
              </a:spcBef>
            </a:pPr>
            <a:r>
              <a:rPr lang="en-CA" sz="1600" b="1" dirty="0">
                <a:solidFill>
                  <a:srgbClr val="003399"/>
                </a:solidFill>
                <a:cs typeface="Arial" charset="0"/>
              </a:rPr>
              <a:t>Mission: 			</a:t>
            </a:r>
            <a:r>
              <a:rPr lang="en-CA" sz="1600" dirty="0">
                <a:solidFill>
                  <a:srgbClr val="003399"/>
                </a:solidFill>
                <a:cs typeface="Arial" charset="0"/>
              </a:rPr>
              <a:t>The Business Definition / Mandate strategy</a:t>
            </a:r>
            <a:endParaRPr lang="en-CA" sz="1600" b="1" dirty="0">
              <a:solidFill>
                <a:srgbClr val="003399"/>
              </a:solidFill>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0918B5-48D2-9440-9416-0387BD653202}"/>
              </a:ext>
            </a:extLst>
          </p:cNvPr>
          <p:cNvSpPr>
            <a:spLocks noGrp="1" noChangeArrowheads="1"/>
          </p:cNvSpPr>
          <p:nvPr>
            <p:ph type="title"/>
          </p:nvPr>
        </p:nvSpPr>
        <p:spPr>
          <a:xfrm>
            <a:off x="1143000" y="260648"/>
            <a:ext cx="6858000" cy="514350"/>
          </a:xfrm>
        </p:spPr>
        <p:txBody>
          <a:bodyPr/>
          <a:lstStyle/>
          <a:p>
            <a:pPr eaLnBrk="1" hangingPunct="1"/>
            <a:r>
              <a:rPr lang="en-US" dirty="0">
                <a:latin typeface="Arial" charset="0"/>
              </a:rPr>
              <a:t>Table of Contents</a:t>
            </a:r>
          </a:p>
        </p:txBody>
      </p:sp>
      <p:grpSp>
        <p:nvGrpSpPr>
          <p:cNvPr id="2" name="Group 1">
            <a:extLst>
              <a:ext uri="{FF2B5EF4-FFF2-40B4-BE49-F238E27FC236}">
                <a16:creationId xmlns:a16="http://schemas.microsoft.com/office/drawing/2014/main" id="{1D75C8EC-3E86-8845-ABC0-9F63188FB693}"/>
              </a:ext>
            </a:extLst>
          </p:cNvPr>
          <p:cNvGrpSpPr/>
          <p:nvPr/>
        </p:nvGrpSpPr>
        <p:grpSpPr>
          <a:xfrm>
            <a:off x="467544" y="908720"/>
            <a:ext cx="8136904" cy="5760640"/>
            <a:chOff x="467544" y="908720"/>
            <a:chExt cx="8136904" cy="5760640"/>
          </a:xfrm>
        </p:grpSpPr>
        <p:sp>
          <p:nvSpPr>
            <p:cNvPr id="4" name="Text Box 3">
              <a:extLst>
                <a:ext uri="{FF2B5EF4-FFF2-40B4-BE49-F238E27FC236}">
                  <a16:creationId xmlns:a16="http://schemas.microsoft.com/office/drawing/2014/main" id="{415D735D-C564-7041-90D2-F5C70DAE7116}"/>
                </a:ext>
              </a:extLst>
            </p:cNvPr>
            <p:cNvSpPr txBox="1">
              <a:spLocks noChangeArrowheads="1"/>
            </p:cNvSpPr>
            <p:nvPr/>
          </p:nvSpPr>
          <p:spPr bwMode="auto">
            <a:xfrm>
              <a:off x="467544" y="908720"/>
              <a:ext cx="7992888"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sz="1400" b="1" dirty="0">
                  <a:solidFill>
                    <a:srgbClr val="003399"/>
                  </a:solidFill>
                </a:rPr>
                <a:t>Day One: Situation Analysis</a:t>
              </a:r>
            </a:p>
            <a:p>
              <a:pPr algn="just" eaLnBrk="1" hangingPunct="1">
                <a:spcBef>
                  <a:spcPts val="0"/>
                </a:spcBef>
              </a:pPr>
              <a:r>
                <a:rPr lang="en-US" sz="1200" dirty="0">
                  <a:solidFill>
                    <a:srgbClr val="003399"/>
                  </a:solidFill>
                </a:rPr>
                <a:t>Introductions and Defining Strategy			p. 3 - 10		</a:t>
              </a:r>
            </a:p>
            <a:p>
              <a:pPr algn="l" eaLnBrk="1" hangingPunct="1">
                <a:spcBef>
                  <a:spcPts val="0"/>
                </a:spcBef>
              </a:pPr>
              <a:r>
                <a:rPr lang="en-US" sz="1200" dirty="0">
                  <a:solidFill>
                    <a:srgbClr val="003399"/>
                  </a:solidFill>
                </a:rPr>
                <a:t>The Strategy System				p. 11 - 13</a:t>
              </a:r>
            </a:p>
            <a:p>
              <a:pPr algn="l" eaLnBrk="1" hangingPunct="1">
                <a:spcBef>
                  <a:spcPts val="0"/>
                </a:spcBef>
              </a:pPr>
              <a:r>
                <a:rPr lang="en-US" sz="1200" dirty="0">
                  <a:solidFill>
                    <a:srgbClr val="003399"/>
                  </a:solidFill>
                </a:rPr>
                <a:t>Using the Strategy Model				p. 14 - 19</a:t>
              </a:r>
            </a:p>
            <a:p>
              <a:pPr algn="just" eaLnBrk="1" hangingPunct="1">
                <a:spcBef>
                  <a:spcPts val="0"/>
                </a:spcBef>
              </a:pPr>
              <a:r>
                <a:rPr lang="en-US" sz="1200" dirty="0">
                  <a:solidFill>
                    <a:srgbClr val="003399"/>
                  </a:solidFill>
                </a:rPr>
                <a:t>Getting Ready for Planning				p. 20 - 21</a:t>
              </a:r>
            </a:p>
            <a:p>
              <a:pPr algn="just" eaLnBrk="1" hangingPunct="1">
                <a:spcBef>
                  <a:spcPts val="0"/>
                </a:spcBef>
              </a:pPr>
              <a:r>
                <a:rPr lang="en-US" sz="1200" dirty="0">
                  <a:solidFill>
                    <a:srgbClr val="003399"/>
                  </a:solidFill>
                </a:rPr>
                <a:t>The Internal Assessment				p. 22 - 33</a:t>
              </a:r>
            </a:p>
            <a:p>
              <a:pPr algn="just" eaLnBrk="1" hangingPunct="1">
                <a:spcBef>
                  <a:spcPts val="0"/>
                </a:spcBef>
              </a:pPr>
              <a:r>
                <a:rPr lang="en-US" sz="1200" dirty="0">
                  <a:solidFill>
                    <a:srgbClr val="003399"/>
                  </a:solidFill>
                </a:rPr>
                <a:t>The External Assessment				p. 34 - 38</a:t>
              </a:r>
            </a:p>
            <a:p>
              <a:pPr algn="just" eaLnBrk="1" hangingPunct="1">
                <a:spcBef>
                  <a:spcPts val="0"/>
                </a:spcBef>
              </a:pPr>
              <a:r>
                <a:rPr lang="en-US" sz="1200" dirty="0">
                  <a:solidFill>
                    <a:srgbClr val="003399"/>
                  </a:solidFill>
                </a:rPr>
                <a:t>The Situational Analysis				p. 39 – 54</a:t>
              </a:r>
            </a:p>
            <a:p>
              <a:pPr algn="just" eaLnBrk="1" hangingPunct="1">
                <a:spcBef>
                  <a:spcPts val="0"/>
                </a:spcBef>
              </a:pPr>
              <a:r>
                <a:rPr lang="en-US" sz="1200" dirty="0">
                  <a:solidFill>
                    <a:srgbClr val="003399"/>
                  </a:solidFill>
                </a:rPr>
                <a:t>Wrap-Up					p. 55 - 58</a:t>
              </a:r>
            </a:p>
          </p:txBody>
        </p:sp>
        <p:sp>
          <p:nvSpPr>
            <p:cNvPr id="5" name="Text Box 3">
              <a:extLst>
                <a:ext uri="{FF2B5EF4-FFF2-40B4-BE49-F238E27FC236}">
                  <a16:creationId xmlns:a16="http://schemas.microsoft.com/office/drawing/2014/main" id="{679E11AF-AD1C-CF4A-827A-7888EBF2EEBB}"/>
                </a:ext>
              </a:extLst>
            </p:cNvPr>
            <p:cNvSpPr txBox="1">
              <a:spLocks noChangeArrowheads="1"/>
            </p:cNvSpPr>
            <p:nvPr/>
          </p:nvSpPr>
          <p:spPr bwMode="auto">
            <a:xfrm>
              <a:off x="467544" y="2599747"/>
              <a:ext cx="7920880" cy="16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sz="1400" b="1" dirty="0">
                  <a:solidFill>
                    <a:srgbClr val="003399"/>
                  </a:solidFill>
                </a:rPr>
                <a:t>Day Two: Strategic Planning</a:t>
              </a:r>
            </a:p>
            <a:p>
              <a:pPr algn="just" eaLnBrk="1" hangingPunct="1">
                <a:spcBef>
                  <a:spcPts val="0"/>
                </a:spcBef>
              </a:pPr>
              <a:r>
                <a:rPr lang="en-US" sz="1200" dirty="0">
                  <a:solidFill>
                    <a:srgbClr val="003399"/>
                  </a:solidFill>
                </a:rPr>
                <a:t>Tarion Situation Analysis Review			p. 3 - 12</a:t>
              </a:r>
            </a:p>
            <a:p>
              <a:pPr algn="l" eaLnBrk="1" hangingPunct="1">
                <a:spcBef>
                  <a:spcPts val="0"/>
                </a:spcBef>
              </a:pPr>
              <a:r>
                <a:rPr lang="en-US" sz="1200" dirty="0">
                  <a:solidFill>
                    <a:srgbClr val="003399"/>
                  </a:solidFill>
                </a:rPr>
                <a:t>Identifying External Factors			p. 13 - 16</a:t>
              </a:r>
            </a:p>
            <a:p>
              <a:pPr algn="l" eaLnBrk="1" hangingPunct="1">
                <a:spcBef>
                  <a:spcPts val="0"/>
                </a:spcBef>
              </a:pPr>
              <a:r>
                <a:rPr lang="en-US" sz="1200" dirty="0">
                  <a:solidFill>
                    <a:srgbClr val="003399"/>
                  </a:solidFill>
                </a:rPr>
                <a:t>Connecting External Factors to Strategy			p. 17 - 25</a:t>
              </a:r>
            </a:p>
            <a:p>
              <a:pPr algn="just" eaLnBrk="1" hangingPunct="1">
                <a:spcBef>
                  <a:spcPts val="0"/>
                </a:spcBef>
              </a:pPr>
              <a:r>
                <a:rPr lang="en-US" sz="1200" dirty="0">
                  <a:solidFill>
                    <a:srgbClr val="003399"/>
                  </a:solidFill>
                </a:rPr>
                <a:t>Developing Strategic Issues			p. 26 - 30</a:t>
              </a:r>
            </a:p>
            <a:p>
              <a:pPr algn="just" eaLnBrk="1" hangingPunct="1">
                <a:spcBef>
                  <a:spcPts val="0"/>
                </a:spcBef>
              </a:pPr>
              <a:r>
                <a:rPr lang="en-US" sz="1200" dirty="0">
                  <a:solidFill>
                    <a:srgbClr val="003399"/>
                  </a:solidFill>
                </a:rPr>
                <a:t>Testing Strategy				p. 31 - 35</a:t>
              </a:r>
            </a:p>
            <a:p>
              <a:pPr algn="just" eaLnBrk="1" hangingPunct="1">
                <a:spcBef>
                  <a:spcPts val="0"/>
                </a:spcBef>
              </a:pPr>
              <a:r>
                <a:rPr lang="en-US" sz="1200" dirty="0">
                  <a:solidFill>
                    <a:srgbClr val="003399"/>
                  </a:solidFill>
                </a:rPr>
                <a:t>Communicating the Strategic Plan			p. 36 - 50</a:t>
              </a:r>
            </a:p>
            <a:p>
              <a:pPr algn="just" eaLnBrk="1" hangingPunct="1">
                <a:spcBef>
                  <a:spcPts val="0"/>
                </a:spcBef>
              </a:pPr>
              <a:r>
                <a:rPr lang="en-US" sz="1200" dirty="0">
                  <a:solidFill>
                    <a:srgbClr val="003399"/>
                  </a:solidFill>
                </a:rPr>
                <a:t>Wrap-Up					p. 51 - 54</a:t>
              </a:r>
            </a:p>
          </p:txBody>
        </p:sp>
        <p:sp>
          <p:nvSpPr>
            <p:cNvPr id="6" name="Text Box 3">
              <a:extLst>
                <a:ext uri="{FF2B5EF4-FFF2-40B4-BE49-F238E27FC236}">
                  <a16:creationId xmlns:a16="http://schemas.microsoft.com/office/drawing/2014/main" id="{470F30A7-E62A-9244-BD21-3BF07838DE19}"/>
                </a:ext>
              </a:extLst>
            </p:cNvPr>
            <p:cNvSpPr txBox="1">
              <a:spLocks noChangeArrowheads="1"/>
            </p:cNvSpPr>
            <p:nvPr/>
          </p:nvSpPr>
          <p:spPr bwMode="auto">
            <a:xfrm>
              <a:off x="467544" y="4075330"/>
              <a:ext cx="8136904" cy="16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sz="1400" b="1" dirty="0">
                  <a:solidFill>
                    <a:srgbClr val="003399"/>
                  </a:solidFill>
                </a:rPr>
                <a:t>Day Three: Business Planning</a:t>
              </a:r>
            </a:p>
            <a:p>
              <a:pPr algn="l" eaLnBrk="1" hangingPunct="1">
                <a:spcBef>
                  <a:spcPts val="0"/>
                </a:spcBef>
              </a:pPr>
              <a:r>
                <a:rPr lang="en-US" sz="1200" dirty="0">
                  <a:solidFill>
                    <a:srgbClr val="003399"/>
                  </a:solidFill>
                </a:rPr>
                <a:t>Strategy Choices Review				p. 3 - 10</a:t>
              </a:r>
            </a:p>
            <a:p>
              <a:pPr algn="l" eaLnBrk="1" hangingPunct="1">
                <a:spcBef>
                  <a:spcPts val="0"/>
                </a:spcBef>
              </a:pPr>
              <a:r>
                <a:rPr lang="en-US" sz="1200" dirty="0">
                  <a:solidFill>
                    <a:srgbClr val="003399"/>
                  </a:solidFill>
                </a:rPr>
                <a:t>Reviewing the PSSA Strategic Plan			p. 11- 17</a:t>
              </a:r>
            </a:p>
            <a:p>
              <a:pPr algn="l" eaLnBrk="1" hangingPunct="1">
                <a:spcBef>
                  <a:spcPts val="0"/>
                </a:spcBef>
              </a:pPr>
              <a:r>
                <a:rPr lang="en-US" sz="1200" dirty="0">
                  <a:solidFill>
                    <a:srgbClr val="003399"/>
                  </a:solidFill>
                </a:rPr>
                <a:t>Identifying Strategic Plan Expectations			p. 18 - 24</a:t>
              </a:r>
            </a:p>
            <a:p>
              <a:pPr algn="l" eaLnBrk="1" hangingPunct="1">
                <a:spcBef>
                  <a:spcPts val="0"/>
                </a:spcBef>
              </a:pPr>
              <a:r>
                <a:rPr lang="en-US" sz="1200" dirty="0">
                  <a:solidFill>
                    <a:srgbClr val="003399"/>
                  </a:solidFill>
                </a:rPr>
                <a:t>Identifying Expectations Impact on Strategy Choices		p. 25 - 28</a:t>
              </a:r>
            </a:p>
            <a:p>
              <a:pPr algn="l" eaLnBrk="1" hangingPunct="1">
                <a:spcBef>
                  <a:spcPts val="0"/>
                </a:spcBef>
              </a:pPr>
              <a:r>
                <a:rPr lang="en-US" sz="1200" dirty="0">
                  <a:solidFill>
                    <a:srgbClr val="003399"/>
                  </a:solidFill>
                </a:rPr>
                <a:t>Developing the Dept Business Plan			p. 29 - 31</a:t>
              </a:r>
            </a:p>
            <a:p>
              <a:pPr algn="l" eaLnBrk="1" hangingPunct="1">
                <a:spcBef>
                  <a:spcPts val="0"/>
                </a:spcBef>
              </a:pPr>
              <a:r>
                <a:rPr lang="en-US" sz="1200" dirty="0">
                  <a:solidFill>
                    <a:srgbClr val="003399"/>
                  </a:solidFill>
                </a:rPr>
                <a:t>Business Plan Presentation			p. 32 - 36</a:t>
              </a:r>
            </a:p>
            <a:p>
              <a:pPr algn="l" eaLnBrk="1" hangingPunct="1">
                <a:spcBef>
                  <a:spcPts val="0"/>
                </a:spcBef>
              </a:pPr>
              <a:r>
                <a:rPr lang="en-US" sz="1200" dirty="0">
                  <a:solidFill>
                    <a:srgbClr val="003399"/>
                  </a:solidFill>
                </a:rPr>
                <a:t>Wrap-Up					p. 37 - 41</a:t>
              </a:r>
            </a:p>
          </p:txBody>
        </p:sp>
        <p:sp>
          <p:nvSpPr>
            <p:cNvPr id="7" name="Text Box 3">
              <a:extLst>
                <a:ext uri="{FF2B5EF4-FFF2-40B4-BE49-F238E27FC236}">
                  <a16:creationId xmlns:a16="http://schemas.microsoft.com/office/drawing/2014/main" id="{CFA29359-9E0B-0741-AE62-1BE5C3AB50E7}"/>
                </a:ext>
              </a:extLst>
            </p:cNvPr>
            <p:cNvSpPr txBox="1">
              <a:spLocks noChangeArrowheads="1"/>
            </p:cNvSpPr>
            <p:nvPr/>
          </p:nvSpPr>
          <p:spPr bwMode="auto">
            <a:xfrm>
              <a:off x="467544" y="5622920"/>
              <a:ext cx="7272808" cy="1046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sz="1400" b="1" dirty="0">
                  <a:solidFill>
                    <a:srgbClr val="003399"/>
                  </a:solidFill>
                </a:rPr>
                <a:t>Schedules</a:t>
              </a:r>
            </a:p>
            <a:p>
              <a:pPr algn="l" eaLnBrk="1" hangingPunct="1">
                <a:spcBef>
                  <a:spcPts val="0"/>
                </a:spcBef>
              </a:pPr>
              <a:r>
                <a:rPr lang="en-US" sz="1200" dirty="0">
                  <a:solidFill>
                    <a:srgbClr val="003399"/>
                  </a:solidFill>
                </a:rPr>
                <a:t>The Situation Analysis				      “A”</a:t>
              </a:r>
            </a:p>
            <a:p>
              <a:pPr algn="l" eaLnBrk="1" hangingPunct="1">
                <a:spcBef>
                  <a:spcPts val="0"/>
                </a:spcBef>
              </a:pPr>
              <a:r>
                <a:rPr lang="en-US" sz="1200" dirty="0">
                  <a:solidFill>
                    <a:srgbClr val="003399"/>
                  </a:solidFill>
                </a:rPr>
                <a:t>The Strategic Plan				      “B”</a:t>
              </a:r>
            </a:p>
            <a:p>
              <a:pPr algn="l" eaLnBrk="1" hangingPunct="1">
                <a:spcBef>
                  <a:spcPts val="0"/>
                </a:spcBef>
              </a:pPr>
              <a:r>
                <a:rPr lang="en-US" sz="1200" dirty="0">
                  <a:solidFill>
                    <a:srgbClr val="003399"/>
                  </a:solidFill>
                </a:rPr>
                <a:t>The Business Plan				      “C”</a:t>
              </a:r>
            </a:p>
            <a:p>
              <a:pPr algn="l" eaLnBrk="1" hangingPunct="1">
                <a:spcBef>
                  <a:spcPts val="0"/>
                </a:spcBef>
              </a:pPr>
              <a:r>
                <a:rPr lang="en-US" sz="1200" dirty="0">
                  <a:solidFill>
                    <a:srgbClr val="003399"/>
                  </a:solidFill>
                </a:rPr>
                <a:t>Bibliography					      “D”</a:t>
              </a:r>
            </a:p>
          </p:txBody>
        </p:sp>
      </p:grpSp>
    </p:spTree>
    <p:extLst>
      <p:ext uri="{BB962C8B-B14F-4D97-AF65-F5344CB8AC3E}">
        <p14:creationId xmlns:p14="http://schemas.microsoft.com/office/powerpoint/2010/main" val="488094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0" y="2691061"/>
            <a:ext cx="9144000"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500" b="1" i="1" dirty="0">
                <a:solidFill>
                  <a:srgbClr val="000000"/>
                </a:solidFill>
              </a:rPr>
              <a:t>Module 3 </a:t>
            </a:r>
          </a:p>
          <a:p>
            <a:r>
              <a:rPr lang="en-US" sz="3500" b="1" i="1" dirty="0">
                <a:solidFill>
                  <a:srgbClr val="000000"/>
                </a:solidFill>
              </a:rPr>
              <a:t>Using the Strategy Model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6"/>
          <p:cNvSpPr>
            <a:spLocks noGrp="1" noChangeArrowheads="1"/>
          </p:cNvSpPr>
          <p:nvPr>
            <p:ph type="title"/>
          </p:nvPr>
        </p:nvSpPr>
        <p:spPr>
          <a:xfrm>
            <a:off x="1027113" y="222250"/>
            <a:ext cx="6858000" cy="514350"/>
          </a:xfrm>
        </p:spPr>
        <p:txBody>
          <a:bodyPr/>
          <a:lstStyle/>
          <a:p>
            <a:r>
              <a:rPr lang="en-CA">
                <a:latin typeface="Arial" charset="0"/>
              </a:rPr>
              <a:t>Configuring the Strategy System</a:t>
            </a:r>
          </a:p>
        </p:txBody>
      </p:sp>
      <p:pic>
        <p:nvPicPr>
          <p:cNvPr id="91138" name="Picture 1"/>
          <p:cNvPicPr>
            <a:picLocks noChangeAspect="1"/>
          </p:cNvPicPr>
          <p:nvPr/>
        </p:nvPicPr>
        <p:blipFill rotWithShape="1">
          <a:blip r:embed="rId3">
            <a:extLst>
              <a:ext uri="{28A0092B-C50C-407E-A947-70E740481C1C}">
                <a14:useLocalDpi xmlns:a14="http://schemas.microsoft.com/office/drawing/2010/main" val="0"/>
              </a:ext>
            </a:extLst>
          </a:blip>
          <a:srcRect r="404" b="11357"/>
          <a:stretch/>
        </p:blipFill>
        <p:spPr bwMode="auto">
          <a:xfrm>
            <a:off x="-23839" y="-4926"/>
            <a:ext cx="9375660" cy="6702178"/>
          </a:xfrm>
          <a:prstGeom prst="rect">
            <a:avLst/>
          </a:prstGeom>
          <a:solidFill>
            <a:srgbClr val="FFFFFF"/>
          </a:solidFill>
          <a:ln>
            <a:noFill/>
          </a:ln>
          <a:extLst/>
        </p:spPr>
      </p:pic>
    </p:spTree>
    <p:extLst>
      <p:ext uri="{BB962C8B-B14F-4D97-AF65-F5344CB8AC3E}">
        <p14:creationId xmlns:p14="http://schemas.microsoft.com/office/powerpoint/2010/main" val="821384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0" y="2564904"/>
            <a:ext cx="9144000" cy="1708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500" b="1" i="1" dirty="0">
                <a:solidFill>
                  <a:srgbClr val="000000"/>
                </a:solidFill>
              </a:rPr>
              <a:t>Module 4</a:t>
            </a:r>
          </a:p>
          <a:p>
            <a:r>
              <a:rPr lang="en-US" sz="3500" b="1" i="1" dirty="0">
                <a:solidFill>
                  <a:srgbClr val="000000"/>
                </a:solidFill>
              </a:rPr>
              <a:t>Getting Ready for Planning</a:t>
            </a:r>
          </a:p>
          <a:p>
            <a:r>
              <a:rPr lang="en-US" sz="3500" b="1" i="1" dirty="0">
                <a:solidFill>
                  <a:srgbClr val="000000"/>
                </a:solidFill>
              </a:rPr>
              <a:t> </a:t>
            </a:r>
          </a:p>
        </p:txBody>
      </p:sp>
      <p:sp>
        <p:nvSpPr>
          <p:cNvPr id="3" name="Text Box 8">
            <a:extLst>
              <a:ext uri="{FF2B5EF4-FFF2-40B4-BE49-F238E27FC236}">
                <a16:creationId xmlns:a16="http://schemas.microsoft.com/office/drawing/2014/main" id="{49CF0B91-B484-1C45-8AB3-7FB65B0EF16F}"/>
              </a:ext>
            </a:extLst>
          </p:cNvPr>
          <p:cNvSpPr txBox="1">
            <a:spLocks noChangeArrowheads="1"/>
          </p:cNvSpPr>
          <p:nvPr/>
        </p:nvSpPr>
        <p:spPr bwMode="auto">
          <a:xfrm>
            <a:off x="467544" y="4305870"/>
            <a:ext cx="8181046" cy="923330"/>
          </a:xfrm>
          <a:prstGeom prst="rect">
            <a:avLst/>
          </a:prstGeom>
          <a:solidFill>
            <a:srgbClr val="FFFFFF"/>
          </a:solidFill>
          <a:ln>
            <a:noFill/>
          </a:ln>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rPr>
              <a:t>“It is n</a:t>
            </a:r>
            <a:r>
              <a:rPr lang="fr-CA" sz="1800" dirty="0">
                <a:solidFill>
                  <a:srgbClr val="000000"/>
                </a:solidFill>
              </a:rPr>
              <a:t>o</a:t>
            </a:r>
            <a:r>
              <a:rPr lang="en-US" altLang="ja-JP" sz="1800" dirty="0">
                <a:solidFill>
                  <a:srgbClr val="000000"/>
                </a:solidFill>
              </a:rPr>
              <a:t>t the unknown that gives us trouble. It’s what we know that </a:t>
            </a:r>
            <a:r>
              <a:rPr lang="en-US" altLang="ja-JP" sz="1800" dirty="0" err="1">
                <a:solidFill>
                  <a:srgbClr val="000000"/>
                </a:solidFill>
              </a:rPr>
              <a:t>ain</a:t>
            </a:r>
            <a:r>
              <a:rPr lang="fr-CA" altLang="ja-JP" sz="1800" dirty="0">
                <a:solidFill>
                  <a:srgbClr val="000000"/>
                </a:solidFill>
              </a:rPr>
              <a:t>’</a:t>
            </a:r>
            <a:r>
              <a:rPr lang="en-US" altLang="ja-JP" sz="1800" dirty="0">
                <a:solidFill>
                  <a:srgbClr val="000000"/>
                </a:solidFill>
              </a:rPr>
              <a:t>t so.“</a:t>
            </a:r>
          </a:p>
          <a:p>
            <a:pPr eaLnBrk="1" hangingPunct="1"/>
            <a:endParaRPr lang="en-US" sz="1800" dirty="0">
              <a:solidFill>
                <a:srgbClr val="000000"/>
              </a:solidFill>
            </a:endParaRPr>
          </a:p>
          <a:p>
            <a:pPr eaLnBrk="1" hangingPunct="1"/>
            <a:r>
              <a:rPr lang="en-US" sz="1800" dirty="0">
                <a:solidFill>
                  <a:srgbClr val="000000"/>
                </a:solidFill>
              </a:rPr>
              <a:t>Will Rogers </a:t>
            </a:r>
            <a:r>
              <a:rPr lang="en-US" sz="1800" i="1" dirty="0">
                <a:solidFill>
                  <a:srgbClr val="000000"/>
                </a:solidFill>
              </a:rPr>
              <a:t>from</a:t>
            </a:r>
            <a:r>
              <a:rPr lang="en-US" sz="1800" dirty="0">
                <a:solidFill>
                  <a:srgbClr val="000000"/>
                </a:solidFill>
              </a:rPr>
              <a:t> Mark Twain </a:t>
            </a:r>
            <a:r>
              <a:rPr lang="en-US" sz="1800" i="1" dirty="0">
                <a:solidFill>
                  <a:srgbClr val="000000"/>
                </a:solidFill>
              </a:rPr>
              <a:t>from</a:t>
            </a:r>
            <a:r>
              <a:rPr lang="en-US" sz="1800" dirty="0">
                <a:solidFill>
                  <a:srgbClr val="000000"/>
                </a:solidFill>
              </a:rPr>
              <a:t> Josh Billings</a:t>
            </a:r>
            <a:endParaRPr lang="en-US" sz="1800" dirty="0"/>
          </a:p>
        </p:txBody>
      </p:sp>
    </p:spTree>
    <p:extLst>
      <p:ext uri="{BB962C8B-B14F-4D97-AF65-F5344CB8AC3E}">
        <p14:creationId xmlns:p14="http://schemas.microsoft.com/office/powerpoint/2010/main" val="470236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en-US" sz="1600">
                <a:latin typeface="Arial" charset="0"/>
              </a:rPr>
              <a:t>Day One Output: </a:t>
            </a:r>
            <a:br>
              <a:rPr lang="en-US" sz="1600">
                <a:latin typeface="Arial" charset="0"/>
              </a:rPr>
            </a:br>
            <a:r>
              <a:rPr lang="en-US" sz="1600">
                <a:latin typeface="Arial" charset="0"/>
              </a:rPr>
              <a:t>Situation Analysis Report </a:t>
            </a:r>
          </a:p>
        </p:txBody>
      </p:sp>
      <p:sp>
        <p:nvSpPr>
          <p:cNvPr id="68610" name="Text Box 3"/>
          <p:cNvSpPr txBox="1">
            <a:spLocks noChangeArrowheads="1"/>
          </p:cNvSpPr>
          <p:nvPr/>
        </p:nvSpPr>
        <p:spPr bwMode="auto">
          <a:xfrm>
            <a:off x="3544888" y="1304925"/>
            <a:ext cx="5599112" cy="338554"/>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Tx/>
              <a:buChar char="-"/>
            </a:pPr>
            <a:r>
              <a:rPr lang="en-US" sz="1600" b="1" dirty="0">
                <a:solidFill>
                  <a:srgbClr val="003399"/>
                </a:solidFill>
              </a:rPr>
              <a:t> Stakeholder Appetite for Change</a:t>
            </a:r>
          </a:p>
        </p:txBody>
      </p:sp>
      <p:sp>
        <p:nvSpPr>
          <p:cNvPr id="68611" name="AutoShape 4"/>
          <p:cNvSpPr>
            <a:spLocks noChangeArrowheads="1"/>
          </p:cNvSpPr>
          <p:nvPr/>
        </p:nvSpPr>
        <p:spPr bwMode="auto">
          <a:xfrm>
            <a:off x="768350" y="1066800"/>
            <a:ext cx="2641600" cy="966788"/>
          </a:xfrm>
          <a:prstGeom prst="roundRect">
            <a:avLst>
              <a:gd name="adj" fmla="val 16667"/>
            </a:avLst>
          </a:prstGeom>
          <a:solidFill>
            <a:schemeClr val="tx1"/>
          </a:solidFill>
          <a:ln w="9525">
            <a:solidFill>
              <a:srgbClr val="003399"/>
            </a:solidFill>
            <a:round/>
            <a:headEnd/>
            <a:tailEnd/>
          </a:ln>
        </p:spPr>
        <p:txBody>
          <a:bodyPr wrap="none" anchor="ctr"/>
          <a:lstStyle/>
          <a:p>
            <a:r>
              <a:rPr lang="en-US" b="1" dirty="0">
                <a:solidFill>
                  <a:srgbClr val="003399"/>
                </a:solidFill>
              </a:rPr>
              <a:t>The Scope of</a:t>
            </a:r>
          </a:p>
          <a:p>
            <a:r>
              <a:rPr lang="en-US" b="1" dirty="0">
                <a:solidFill>
                  <a:srgbClr val="003399"/>
                </a:solidFill>
              </a:rPr>
              <a:t>Acceptable</a:t>
            </a:r>
          </a:p>
          <a:p>
            <a:r>
              <a:rPr lang="en-US" b="1" dirty="0">
                <a:solidFill>
                  <a:srgbClr val="003399"/>
                </a:solidFill>
              </a:rPr>
              <a:t>Change</a:t>
            </a:r>
          </a:p>
        </p:txBody>
      </p:sp>
      <p:sp>
        <p:nvSpPr>
          <p:cNvPr id="68612" name="AutoShape 5"/>
          <p:cNvSpPr>
            <a:spLocks noChangeArrowheads="1"/>
          </p:cNvSpPr>
          <p:nvPr/>
        </p:nvSpPr>
        <p:spPr bwMode="auto">
          <a:xfrm>
            <a:off x="768350" y="2338388"/>
            <a:ext cx="2641600" cy="966787"/>
          </a:xfrm>
          <a:prstGeom prst="roundRect">
            <a:avLst>
              <a:gd name="adj" fmla="val 16667"/>
            </a:avLst>
          </a:prstGeom>
          <a:solidFill>
            <a:schemeClr val="tx1"/>
          </a:solidFill>
          <a:ln w="9525">
            <a:solidFill>
              <a:srgbClr val="003399"/>
            </a:solidFill>
            <a:round/>
            <a:headEnd/>
            <a:tailEnd/>
          </a:ln>
        </p:spPr>
        <p:txBody>
          <a:bodyPr wrap="none" anchor="ctr"/>
          <a:lstStyle/>
          <a:p>
            <a:r>
              <a:rPr lang="en-US" b="1">
                <a:solidFill>
                  <a:srgbClr val="003399"/>
                </a:solidFill>
              </a:rPr>
              <a:t>Internal</a:t>
            </a:r>
          </a:p>
          <a:p>
            <a:r>
              <a:rPr lang="en-US" b="1">
                <a:solidFill>
                  <a:srgbClr val="003399"/>
                </a:solidFill>
              </a:rPr>
              <a:t>Assessment</a:t>
            </a:r>
          </a:p>
        </p:txBody>
      </p:sp>
      <p:sp>
        <p:nvSpPr>
          <p:cNvPr id="68613" name="AutoShape 6"/>
          <p:cNvSpPr>
            <a:spLocks noChangeArrowheads="1"/>
          </p:cNvSpPr>
          <p:nvPr/>
        </p:nvSpPr>
        <p:spPr bwMode="auto">
          <a:xfrm>
            <a:off x="768350" y="3605213"/>
            <a:ext cx="2641600" cy="966787"/>
          </a:xfrm>
          <a:prstGeom prst="roundRect">
            <a:avLst>
              <a:gd name="adj" fmla="val 16667"/>
            </a:avLst>
          </a:prstGeom>
          <a:solidFill>
            <a:schemeClr val="tx1"/>
          </a:solidFill>
          <a:ln w="9525">
            <a:solidFill>
              <a:srgbClr val="003399"/>
            </a:solidFill>
            <a:round/>
            <a:headEnd/>
            <a:tailEnd/>
          </a:ln>
        </p:spPr>
        <p:txBody>
          <a:bodyPr wrap="none" anchor="ctr"/>
          <a:lstStyle/>
          <a:p>
            <a:r>
              <a:rPr lang="en-US" b="1">
                <a:solidFill>
                  <a:srgbClr val="003399"/>
                </a:solidFill>
              </a:rPr>
              <a:t>External</a:t>
            </a:r>
          </a:p>
          <a:p>
            <a:r>
              <a:rPr lang="en-US" b="1">
                <a:solidFill>
                  <a:srgbClr val="003399"/>
                </a:solidFill>
              </a:rPr>
              <a:t>Assessment</a:t>
            </a:r>
          </a:p>
        </p:txBody>
      </p:sp>
      <p:sp>
        <p:nvSpPr>
          <p:cNvPr id="68614" name="Text Box 7"/>
          <p:cNvSpPr txBox="1">
            <a:spLocks noChangeArrowheads="1"/>
          </p:cNvSpPr>
          <p:nvPr/>
        </p:nvSpPr>
        <p:spPr bwMode="auto">
          <a:xfrm>
            <a:off x="3524250" y="2556192"/>
            <a:ext cx="5619750" cy="338554"/>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Tx/>
              <a:buChar char="-"/>
            </a:pPr>
            <a:r>
              <a:rPr lang="en-US" sz="1600" b="1" dirty="0">
                <a:solidFill>
                  <a:srgbClr val="003399"/>
                </a:solidFill>
              </a:rPr>
              <a:t>Current Strategy Analysis</a:t>
            </a:r>
          </a:p>
        </p:txBody>
      </p:sp>
      <p:sp>
        <p:nvSpPr>
          <p:cNvPr id="68615" name="Text Box 8"/>
          <p:cNvSpPr txBox="1">
            <a:spLocks noChangeArrowheads="1"/>
          </p:cNvSpPr>
          <p:nvPr/>
        </p:nvSpPr>
        <p:spPr bwMode="auto">
          <a:xfrm>
            <a:off x="3556000" y="3429000"/>
            <a:ext cx="5588000" cy="13144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Tx/>
              <a:buChar char="-"/>
            </a:pPr>
            <a:r>
              <a:rPr lang="en-US" sz="1600" b="1" dirty="0">
                <a:solidFill>
                  <a:srgbClr val="003399"/>
                </a:solidFill>
              </a:rPr>
              <a:t> Customers &amp; Markets</a:t>
            </a:r>
          </a:p>
          <a:p>
            <a:pPr algn="l" eaLnBrk="1" hangingPunct="1">
              <a:buFontTx/>
              <a:buChar char="-"/>
            </a:pPr>
            <a:r>
              <a:rPr lang="en-US" sz="1600" b="1" dirty="0">
                <a:solidFill>
                  <a:srgbClr val="003399"/>
                </a:solidFill>
              </a:rPr>
              <a:t> Industry</a:t>
            </a:r>
          </a:p>
          <a:p>
            <a:pPr algn="l" eaLnBrk="1" hangingPunct="1">
              <a:buFontTx/>
              <a:buChar char="-"/>
            </a:pPr>
            <a:r>
              <a:rPr lang="en-US" sz="1600" b="1" dirty="0">
                <a:solidFill>
                  <a:srgbClr val="003399"/>
                </a:solidFill>
              </a:rPr>
              <a:t> Competitors</a:t>
            </a:r>
          </a:p>
          <a:p>
            <a:pPr algn="l" eaLnBrk="1" hangingPunct="1">
              <a:buFontTx/>
              <a:buChar char="-"/>
            </a:pPr>
            <a:r>
              <a:rPr lang="en-US" sz="1600" b="1" dirty="0">
                <a:solidFill>
                  <a:srgbClr val="003399"/>
                </a:solidFill>
              </a:rPr>
              <a:t> Trends</a:t>
            </a:r>
          </a:p>
          <a:p>
            <a:pPr algn="l" eaLnBrk="1" hangingPunct="1">
              <a:buFontTx/>
              <a:buChar char="-"/>
            </a:pPr>
            <a:r>
              <a:rPr lang="en-US" sz="1600" b="1" dirty="0">
                <a:solidFill>
                  <a:srgbClr val="003399"/>
                </a:solidFill>
              </a:rPr>
              <a:t> Best Practices </a:t>
            </a:r>
          </a:p>
        </p:txBody>
      </p:sp>
      <p:sp>
        <p:nvSpPr>
          <p:cNvPr id="68616" name="Rectangle 9"/>
          <p:cNvSpPr>
            <a:spLocks noChangeArrowheads="1"/>
          </p:cNvSpPr>
          <p:nvPr/>
        </p:nvSpPr>
        <p:spPr bwMode="auto">
          <a:xfrm>
            <a:off x="3581400" y="5080000"/>
            <a:ext cx="5562600" cy="5810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buFontTx/>
              <a:buChar char="-"/>
            </a:pPr>
            <a:r>
              <a:rPr lang="en-US" sz="1600" b="1" dirty="0">
                <a:solidFill>
                  <a:srgbClr val="003399"/>
                </a:solidFill>
              </a:rPr>
              <a:t> A listing of factors most likely to impact the Firm</a:t>
            </a:r>
          </a:p>
          <a:p>
            <a:pPr algn="l">
              <a:buFontTx/>
              <a:buChar char="-"/>
            </a:pPr>
            <a:r>
              <a:rPr lang="en-US" sz="1600" b="1" dirty="0">
                <a:solidFill>
                  <a:srgbClr val="003399"/>
                </a:solidFill>
              </a:rPr>
              <a:t> Preliminary insights on questions of strategy</a:t>
            </a:r>
          </a:p>
        </p:txBody>
      </p:sp>
      <p:sp>
        <p:nvSpPr>
          <p:cNvPr id="68617" name="AutoShape 10"/>
          <p:cNvSpPr>
            <a:spLocks noChangeArrowheads="1"/>
          </p:cNvSpPr>
          <p:nvPr/>
        </p:nvSpPr>
        <p:spPr bwMode="auto">
          <a:xfrm>
            <a:off x="762000" y="4891088"/>
            <a:ext cx="2641600" cy="966787"/>
          </a:xfrm>
          <a:prstGeom prst="roundRect">
            <a:avLst>
              <a:gd name="adj" fmla="val 16667"/>
            </a:avLst>
          </a:prstGeom>
          <a:solidFill>
            <a:schemeClr val="tx1"/>
          </a:solidFill>
          <a:ln w="9525">
            <a:solidFill>
              <a:srgbClr val="003399"/>
            </a:solidFill>
            <a:round/>
            <a:headEnd/>
            <a:tailEnd/>
          </a:ln>
        </p:spPr>
        <p:txBody>
          <a:bodyPr wrap="none" anchor="ctr"/>
          <a:lstStyle/>
          <a:p>
            <a:r>
              <a:rPr lang="en-US" b="1">
                <a:solidFill>
                  <a:srgbClr val="003399"/>
                </a:solidFill>
              </a:rPr>
              <a:t>Conclusions</a:t>
            </a:r>
          </a:p>
        </p:txBody>
      </p:sp>
    </p:spTree>
    <p:extLst>
      <p:ext uri="{BB962C8B-B14F-4D97-AF65-F5344CB8AC3E}">
        <p14:creationId xmlns:p14="http://schemas.microsoft.com/office/powerpoint/2010/main" val="3632989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95536" y="908720"/>
            <a:ext cx="8748464" cy="489654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72705" name="Rectangle 2"/>
          <p:cNvSpPr>
            <a:spLocks noGrp="1" noChangeArrowheads="1"/>
          </p:cNvSpPr>
          <p:nvPr>
            <p:ph type="title"/>
          </p:nvPr>
        </p:nvSpPr>
        <p:spPr/>
        <p:txBody>
          <a:bodyPr/>
          <a:lstStyle/>
          <a:p>
            <a:pPr eaLnBrk="1" hangingPunct="1"/>
            <a:r>
              <a:rPr lang="en-US" sz="1600" dirty="0">
                <a:latin typeface="Arial" charset="0"/>
              </a:rPr>
              <a:t>Tarion SWOT</a:t>
            </a:r>
          </a:p>
        </p:txBody>
      </p:sp>
      <p:sp>
        <p:nvSpPr>
          <p:cNvPr id="72706" name="Text Box 9"/>
          <p:cNvSpPr txBox="1">
            <a:spLocks noChangeArrowheads="1"/>
          </p:cNvSpPr>
          <p:nvPr/>
        </p:nvSpPr>
        <p:spPr bwMode="auto">
          <a:xfrm>
            <a:off x="1617663" y="1536700"/>
            <a:ext cx="469900" cy="415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dirty="0">
                <a:solidFill>
                  <a:srgbClr val="003399"/>
                </a:solidFill>
                <a:sym typeface="Wingdings 2" charset="0"/>
              </a:rPr>
              <a:t></a:t>
            </a:r>
          </a:p>
          <a:p>
            <a:pPr algn="l" eaLnBrk="1" hangingPunct="1"/>
            <a:endParaRPr lang="en-US" dirty="0">
              <a:solidFill>
                <a:srgbClr val="003399"/>
              </a:solidFill>
              <a:sym typeface="Wingdings 2" charset="0"/>
            </a:endParaRPr>
          </a:p>
          <a:p>
            <a:pPr algn="l" eaLnBrk="1" hangingPunct="1"/>
            <a:r>
              <a:rPr lang="en-US" dirty="0">
                <a:solidFill>
                  <a:srgbClr val="003399"/>
                </a:solidFill>
                <a:sym typeface="Wingdings 2" charset="0"/>
              </a:rPr>
              <a:t></a:t>
            </a:r>
          </a:p>
          <a:p>
            <a:pPr algn="l" eaLnBrk="1" hangingPunct="1"/>
            <a:endParaRPr lang="en-US" dirty="0">
              <a:solidFill>
                <a:srgbClr val="003399"/>
              </a:solidFill>
              <a:sym typeface="Wingdings 2" charset="0"/>
            </a:endParaRPr>
          </a:p>
          <a:p>
            <a:pPr algn="l" eaLnBrk="1" hangingPunct="1"/>
            <a:r>
              <a:rPr lang="en-US" dirty="0">
                <a:solidFill>
                  <a:srgbClr val="003399"/>
                </a:solidFill>
                <a:sym typeface="Wingdings 2" charset="0"/>
              </a:rPr>
              <a:t></a:t>
            </a:r>
          </a:p>
          <a:p>
            <a:pPr algn="l" eaLnBrk="1" hangingPunct="1"/>
            <a:endParaRPr lang="en-US" dirty="0">
              <a:solidFill>
                <a:srgbClr val="003399"/>
              </a:solidFill>
              <a:sym typeface="Wingdings 2" charset="0"/>
            </a:endParaRPr>
          </a:p>
          <a:p>
            <a:pPr algn="l" eaLnBrk="1" hangingPunct="1"/>
            <a:r>
              <a:rPr lang="en-US" dirty="0">
                <a:solidFill>
                  <a:srgbClr val="003399"/>
                </a:solidFill>
                <a:sym typeface="Wingdings 2" charset="0"/>
              </a:rPr>
              <a:t></a:t>
            </a:r>
          </a:p>
          <a:p>
            <a:pPr algn="l" eaLnBrk="1" hangingPunct="1"/>
            <a:endParaRPr lang="en-US" dirty="0">
              <a:solidFill>
                <a:srgbClr val="003399"/>
              </a:solidFill>
              <a:sym typeface="Wingdings 2" charset="0"/>
            </a:endParaRPr>
          </a:p>
          <a:p>
            <a:pPr algn="l" eaLnBrk="1" hangingPunct="1"/>
            <a:endParaRPr lang="en-US" dirty="0">
              <a:solidFill>
                <a:srgbClr val="003399"/>
              </a:solidFill>
              <a:sym typeface="Wingdings 2" charset="0"/>
            </a:endParaRPr>
          </a:p>
          <a:p>
            <a:pPr algn="l" eaLnBrk="1" hangingPunct="1"/>
            <a:endParaRPr lang="en-US" dirty="0">
              <a:solidFill>
                <a:srgbClr val="003399"/>
              </a:solidFill>
              <a:sym typeface="Wingdings 2" charset="0"/>
            </a:endParaRPr>
          </a:p>
          <a:p>
            <a:pPr algn="l" eaLnBrk="1" hangingPunct="1"/>
            <a:r>
              <a:rPr lang="en-US" dirty="0">
                <a:solidFill>
                  <a:srgbClr val="003399"/>
                </a:solidFill>
                <a:sym typeface="Wingdings 2" charset="0"/>
              </a:rPr>
              <a:t></a:t>
            </a:r>
          </a:p>
        </p:txBody>
      </p:sp>
      <p:sp>
        <p:nvSpPr>
          <p:cNvPr id="72707" name="Line 10"/>
          <p:cNvSpPr>
            <a:spLocks noChangeShapeType="1"/>
          </p:cNvSpPr>
          <p:nvPr/>
        </p:nvSpPr>
        <p:spPr bwMode="auto">
          <a:xfrm>
            <a:off x="1066800" y="4293096"/>
            <a:ext cx="6781800" cy="0"/>
          </a:xfrm>
          <a:prstGeom prst="line">
            <a:avLst/>
          </a:prstGeom>
          <a:noFill/>
          <a:ln w="7620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72708" name="Text Box 11"/>
          <p:cNvSpPr txBox="1">
            <a:spLocks noChangeArrowheads="1"/>
          </p:cNvSpPr>
          <p:nvPr/>
        </p:nvSpPr>
        <p:spPr bwMode="auto">
          <a:xfrm>
            <a:off x="457200" y="1066800"/>
            <a:ext cx="815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solidFill>
                  <a:srgbClr val="0000CC"/>
                </a:solidFill>
              </a:rPr>
              <a:t>Tarion  Strengths &amp; Weaknesses – Controllable Factors</a:t>
            </a:r>
          </a:p>
        </p:txBody>
      </p:sp>
      <p:sp>
        <p:nvSpPr>
          <p:cNvPr id="72709" name="Text Box 12"/>
          <p:cNvSpPr txBox="1">
            <a:spLocks noChangeArrowheads="1"/>
          </p:cNvSpPr>
          <p:nvPr/>
        </p:nvSpPr>
        <p:spPr bwMode="auto">
          <a:xfrm>
            <a:off x="390525" y="4718471"/>
            <a:ext cx="84677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solidFill>
                  <a:srgbClr val="0000CC"/>
                </a:solidFill>
              </a:rPr>
              <a:t>Tarion Opportunities / Threats – Uncontrollable Factors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763688" y="908720"/>
            <a:ext cx="5328592" cy="5472608"/>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70657" name="Title 3"/>
          <p:cNvSpPr>
            <a:spLocks noGrp="1"/>
          </p:cNvSpPr>
          <p:nvPr>
            <p:ph type="title"/>
          </p:nvPr>
        </p:nvSpPr>
        <p:spPr/>
        <p:txBody>
          <a:bodyPr/>
          <a:lstStyle/>
          <a:p>
            <a:r>
              <a:rPr lang="en-US" dirty="0">
                <a:latin typeface="Arial" charset="0"/>
              </a:rPr>
              <a:t>Typical SWOT as Lists </a:t>
            </a:r>
          </a:p>
        </p:txBody>
      </p:sp>
      <p:graphicFrame>
        <p:nvGraphicFramePr>
          <p:cNvPr id="2" name="Object 1"/>
          <p:cNvGraphicFramePr>
            <a:graphicFrameLocks noChangeAspect="1"/>
          </p:cNvGraphicFramePr>
          <p:nvPr>
            <p:extLst>
              <p:ext uri="{D42A27DB-BD31-4B8C-83A1-F6EECF244321}">
                <p14:modId xmlns:p14="http://schemas.microsoft.com/office/powerpoint/2010/main" val="184228357"/>
              </p:ext>
            </p:extLst>
          </p:nvPr>
        </p:nvGraphicFramePr>
        <p:xfrm>
          <a:off x="1803907" y="941202"/>
          <a:ext cx="5451901" cy="5440126"/>
        </p:xfrm>
        <a:graphic>
          <a:graphicData uri="http://schemas.openxmlformats.org/presentationml/2006/ole">
            <mc:AlternateContent xmlns:mc="http://schemas.openxmlformats.org/markup-compatibility/2006">
              <mc:Choice xmlns:v="urn:schemas-microsoft-com:vml" Requires="v">
                <p:oleObj spid="_x0000_s152741" name="Document" r:id="rId4" imgW="5880100" imgH="5867400" progId="Word.Document.12">
                  <p:embed/>
                </p:oleObj>
              </mc:Choice>
              <mc:Fallback>
                <p:oleObj name="Document" r:id="rId4" imgW="5880100" imgH="5867400" progId="Word.Document.12">
                  <p:embed/>
                  <p:pic>
                    <p:nvPicPr>
                      <p:cNvPr id="0" name=""/>
                      <p:cNvPicPr/>
                      <p:nvPr/>
                    </p:nvPicPr>
                    <p:blipFill>
                      <a:blip r:embed="rId5"/>
                      <a:stretch>
                        <a:fillRect/>
                      </a:stretch>
                    </p:blipFill>
                    <p:spPr>
                      <a:xfrm>
                        <a:off x="1803907" y="941202"/>
                        <a:ext cx="5451901" cy="5440126"/>
                      </a:xfrm>
                      <a:prstGeom prst="rect">
                        <a:avLst/>
                      </a:prstGeom>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6">
            <a:extLst>
              <a:ext uri="{FF2B5EF4-FFF2-40B4-BE49-F238E27FC236}">
                <a16:creationId xmlns:a16="http://schemas.microsoft.com/office/drawing/2014/main" id="{5EF69D57-C686-194E-B09F-0C11563584B9}"/>
              </a:ext>
            </a:extLst>
          </p:cNvPr>
          <p:cNvSpPr>
            <a:spLocks noChangeArrowheads="1"/>
          </p:cNvSpPr>
          <p:nvPr/>
        </p:nvSpPr>
        <p:spPr bwMode="auto">
          <a:xfrm>
            <a:off x="468313" y="1125538"/>
            <a:ext cx="7920037" cy="5327650"/>
          </a:xfrm>
          <a:prstGeom prst="rect">
            <a:avLst/>
          </a:prstGeom>
          <a:solidFill>
            <a:srgbClr val="FFFFFF"/>
          </a:solidFill>
          <a:ln w="9525">
            <a:solidFill>
              <a:srgbClr val="FFFFFF"/>
            </a:solidFill>
            <a:round/>
            <a:headEnd/>
            <a:tailEnd/>
          </a:ln>
        </p:spPr>
        <p:txBody>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endParaRPr>
          </a:p>
        </p:txBody>
      </p:sp>
      <p:sp>
        <p:nvSpPr>
          <p:cNvPr id="87042" name="Title 1">
            <a:extLst>
              <a:ext uri="{FF2B5EF4-FFF2-40B4-BE49-F238E27FC236}">
                <a16:creationId xmlns:a16="http://schemas.microsoft.com/office/drawing/2014/main" id="{C4EAC110-336D-CC40-A765-4FDD0D92A475}"/>
              </a:ext>
            </a:extLst>
          </p:cNvPr>
          <p:cNvSpPr>
            <a:spLocks noGrp="1" noChangeArrowheads="1"/>
          </p:cNvSpPr>
          <p:nvPr>
            <p:ph type="title"/>
          </p:nvPr>
        </p:nvSpPr>
        <p:spPr>
          <a:xfrm>
            <a:off x="685800" y="228600"/>
            <a:ext cx="7772400" cy="968375"/>
          </a:xfrm>
        </p:spPr>
        <p:txBody>
          <a:bodyPr/>
          <a:lstStyle/>
          <a:p>
            <a:r>
              <a:rPr lang="en-US" altLang="en-US">
                <a:ea typeface="ＭＳ Ｐゴシック" panose="020B0600070205080204" pitchFamily="34" charset="-128"/>
              </a:rPr>
              <a:t>SWOT:</a:t>
            </a:r>
            <a:br>
              <a:rPr lang="en-US" altLang="en-US">
                <a:ea typeface="ＭＳ Ｐゴシック" panose="020B0600070205080204" pitchFamily="34" charset="-128"/>
              </a:rPr>
            </a:br>
            <a:r>
              <a:rPr lang="en-US" altLang="en-US">
                <a:ea typeface="ＭＳ Ｐゴシック" panose="020B0600070205080204" pitchFamily="34" charset="-128"/>
              </a:rPr>
              <a:t>The Basis of All Strategic Thinking</a:t>
            </a:r>
          </a:p>
        </p:txBody>
      </p:sp>
      <p:sp>
        <p:nvSpPr>
          <p:cNvPr id="87043" name="Text Box 7">
            <a:extLst>
              <a:ext uri="{FF2B5EF4-FFF2-40B4-BE49-F238E27FC236}">
                <a16:creationId xmlns:a16="http://schemas.microsoft.com/office/drawing/2014/main" id="{65864ECD-0364-3740-9C5B-51103D1D9BA3}"/>
              </a:ext>
            </a:extLst>
          </p:cNvPr>
          <p:cNvSpPr txBox="1">
            <a:spLocks noChangeArrowheads="1"/>
          </p:cNvSpPr>
          <p:nvPr/>
        </p:nvSpPr>
        <p:spPr bwMode="auto">
          <a:xfrm>
            <a:off x="3851275" y="5084763"/>
            <a:ext cx="1309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Weakness</a:t>
            </a:r>
          </a:p>
        </p:txBody>
      </p:sp>
      <p:sp>
        <p:nvSpPr>
          <p:cNvPr id="87044" name="Text Box 8">
            <a:extLst>
              <a:ext uri="{FF2B5EF4-FFF2-40B4-BE49-F238E27FC236}">
                <a16:creationId xmlns:a16="http://schemas.microsoft.com/office/drawing/2014/main" id="{5D2C92C5-6FBC-8A48-9548-BFB1825D9293}"/>
              </a:ext>
            </a:extLst>
          </p:cNvPr>
          <p:cNvSpPr txBox="1">
            <a:spLocks noChangeArrowheads="1"/>
          </p:cNvSpPr>
          <p:nvPr/>
        </p:nvSpPr>
        <p:spPr bwMode="auto">
          <a:xfrm>
            <a:off x="3995738" y="12684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Strength</a:t>
            </a:r>
          </a:p>
        </p:txBody>
      </p:sp>
      <p:grpSp>
        <p:nvGrpSpPr>
          <p:cNvPr id="87045" name="Group 4">
            <a:extLst>
              <a:ext uri="{FF2B5EF4-FFF2-40B4-BE49-F238E27FC236}">
                <a16:creationId xmlns:a16="http://schemas.microsoft.com/office/drawing/2014/main" id="{71C36EB1-E7C3-0D42-A373-CA51CDCDF7A3}"/>
              </a:ext>
            </a:extLst>
          </p:cNvPr>
          <p:cNvGrpSpPr>
            <a:grpSpLocks/>
          </p:cNvGrpSpPr>
          <p:nvPr/>
        </p:nvGrpSpPr>
        <p:grpSpPr bwMode="auto">
          <a:xfrm>
            <a:off x="2268538" y="2060575"/>
            <a:ext cx="4529137" cy="2835275"/>
            <a:chOff x="480" y="1200"/>
            <a:chExt cx="3456" cy="3648"/>
          </a:xfrm>
        </p:grpSpPr>
        <p:sp>
          <p:nvSpPr>
            <p:cNvPr id="87055" name="Line 5">
              <a:extLst>
                <a:ext uri="{FF2B5EF4-FFF2-40B4-BE49-F238E27FC236}">
                  <a16:creationId xmlns:a16="http://schemas.microsoft.com/office/drawing/2014/main" id="{F5617ED9-9533-5847-BB45-68C486DD8739}"/>
                </a:ext>
              </a:extLst>
            </p:cNvPr>
            <p:cNvSpPr>
              <a:spLocks noChangeShapeType="1"/>
            </p:cNvSpPr>
            <p:nvPr/>
          </p:nvSpPr>
          <p:spPr bwMode="auto">
            <a:xfrm>
              <a:off x="480" y="2996"/>
              <a:ext cx="345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endParaRPr>
            </a:p>
          </p:txBody>
        </p:sp>
        <p:sp>
          <p:nvSpPr>
            <p:cNvPr id="87056" name="Line 6">
              <a:extLst>
                <a:ext uri="{FF2B5EF4-FFF2-40B4-BE49-F238E27FC236}">
                  <a16:creationId xmlns:a16="http://schemas.microsoft.com/office/drawing/2014/main" id="{A60404C5-7F48-ED4A-91FF-206B4F93BAB3}"/>
                </a:ext>
              </a:extLst>
            </p:cNvPr>
            <p:cNvSpPr>
              <a:spLocks noChangeShapeType="1"/>
            </p:cNvSpPr>
            <p:nvPr/>
          </p:nvSpPr>
          <p:spPr bwMode="auto">
            <a:xfrm flipV="1">
              <a:off x="2187" y="1200"/>
              <a:ext cx="0" cy="364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endParaRPr>
            </a:p>
          </p:txBody>
        </p:sp>
      </p:grpSp>
      <p:sp>
        <p:nvSpPr>
          <p:cNvPr id="87046" name="Text Box 8">
            <a:extLst>
              <a:ext uri="{FF2B5EF4-FFF2-40B4-BE49-F238E27FC236}">
                <a16:creationId xmlns:a16="http://schemas.microsoft.com/office/drawing/2014/main" id="{5D450400-C78C-5049-AADC-AF4C30626914}"/>
              </a:ext>
            </a:extLst>
          </p:cNvPr>
          <p:cNvSpPr txBox="1">
            <a:spLocks noChangeArrowheads="1"/>
          </p:cNvSpPr>
          <p:nvPr/>
        </p:nvSpPr>
        <p:spPr bwMode="auto">
          <a:xfrm>
            <a:off x="1116013" y="3213100"/>
            <a:ext cx="88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Threat</a:t>
            </a:r>
          </a:p>
        </p:txBody>
      </p:sp>
      <p:sp>
        <p:nvSpPr>
          <p:cNvPr id="87047" name="Text Box 8">
            <a:extLst>
              <a:ext uri="{FF2B5EF4-FFF2-40B4-BE49-F238E27FC236}">
                <a16:creationId xmlns:a16="http://schemas.microsoft.com/office/drawing/2014/main" id="{6B9019EA-6219-E04C-BED8-8DB2E6025D96}"/>
              </a:ext>
            </a:extLst>
          </p:cNvPr>
          <p:cNvSpPr txBox="1">
            <a:spLocks noChangeArrowheads="1"/>
          </p:cNvSpPr>
          <p:nvPr/>
        </p:nvSpPr>
        <p:spPr bwMode="auto">
          <a:xfrm>
            <a:off x="6948488" y="3213100"/>
            <a:ext cx="153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Opportunity</a:t>
            </a:r>
          </a:p>
        </p:txBody>
      </p:sp>
      <p:sp>
        <p:nvSpPr>
          <p:cNvPr id="87048" name="Rectangle 16">
            <a:extLst>
              <a:ext uri="{FF2B5EF4-FFF2-40B4-BE49-F238E27FC236}">
                <a16:creationId xmlns:a16="http://schemas.microsoft.com/office/drawing/2014/main" id="{4F1647E1-CB28-9949-B598-F8892182DFEF}"/>
              </a:ext>
            </a:extLst>
          </p:cNvPr>
          <p:cNvSpPr>
            <a:spLocks noChangeArrowheads="1"/>
          </p:cNvSpPr>
          <p:nvPr/>
        </p:nvSpPr>
        <p:spPr bwMode="auto">
          <a:xfrm>
            <a:off x="539750" y="5516563"/>
            <a:ext cx="784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Heinz Weihrich, The TOWS Matrix, A Tool for Situational Analysis.</a:t>
            </a:r>
          </a:p>
        </p:txBody>
      </p:sp>
      <p:sp>
        <p:nvSpPr>
          <p:cNvPr id="87049" name="Rectangle 17">
            <a:extLst>
              <a:ext uri="{FF2B5EF4-FFF2-40B4-BE49-F238E27FC236}">
                <a16:creationId xmlns:a16="http://schemas.microsoft.com/office/drawing/2014/main" id="{D3E9DFA4-8BF1-4F46-9E10-87B3BAB87FE5}"/>
              </a:ext>
            </a:extLst>
          </p:cNvPr>
          <p:cNvSpPr>
            <a:spLocks noChangeArrowheads="1"/>
          </p:cNvSpPr>
          <p:nvPr/>
        </p:nvSpPr>
        <p:spPr bwMode="auto">
          <a:xfrm>
            <a:off x="684213" y="6011863"/>
            <a:ext cx="712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Source: http://www.usfca.edu/fac_staff/weihrichh/docs/tows.pdf</a:t>
            </a:r>
          </a:p>
        </p:txBody>
      </p:sp>
      <p:sp>
        <p:nvSpPr>
          <p:cNvPr id="2" name="TextBox 1">
            <a:extLst>
              <a:ext uri="{FF2B5EF4-FFF2-40B4-BE49-F238E27FC236}">
                <a16:creationId xmlns:a16="http://schemas.microsoft.com/office/drawing/2014/main" id="{43F97324-46CA-BC47-B5AA-2F66B9189656}"/>
              </a:ext>
            </a:extLst>
          </p:cNvPr>
          <p:cNvSpPr txBox="1">
            <a:spLocks noChangeArrowheads="1"/>
          </p:cNvSpPr>
          <p:nvPr/>
        </p:nvSpPr>
        <p:spPr bwMode="auto">
          <a:xfrm>
            <a:off x="1403350" y="4264025"/>
            <a:ext cx="2663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Strategy: Retreat</a:t>
            </a:r>
          </a:p>
        </p:txBody>
      </p:sp>
      <p:sp>
        <p:nvSpPr>
          <p:cNvPr id="14" name="TextBox 13">
            <a:extLst>
              <a:ext uri="{FF2B5EF4-FFF2-40B4-BE49-F238E27FC236}">
                <a16:creationId xmlns:a16="http://schemas.microsoft.com/office/drawing/2014/main" id="{924C457D-7845-D04F-89E2-9FE48D312B9B}"/>
              </a:ext>
            </a:extLst>
          </p:cNvPr>
          <p:cNvSpPr txBox="1">
            <a:spLocks noChangeArrowheads="1"/>
          </p:cNvSpPr>
          <p:nvPr/>
        </p:nvSpPr>
        <p:spPr bwMode="auto">
          <a:xfrm>
            <a:off x="1403350" y="2276475"/>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Strategy: Defend</a:t>
            </a:r>
          </a:p>
        </p:txBody>
      </p:sp>
      <p:sp>
        <p:nvSpPr>
          <p:cNvPr id="15" name="TextBox 14">
            <a:extLst>
              <a:ext uri="{FF2B5EF4-FFF2-40B4-BE49-F238E27FC236}">
                <a16:creationId xmlns:a16="http://schemas.microsoft.com/office/drawing/2014/main" id="{73735507-4D94-FD4A-AA2B-A6393DAAE3AA}"/>
              </a:ext>
            </a:extLst>
          </p:cNvPr>
          <p:cNvSpPr txBox="1">
            <a:spLocks noChangeArrowheads="1"/>
          </p:cNvSpPr>
          <p:nvPr/>
        </p:nvSpPr>
        <p:spPr bwMode="auto">
          <a:xfrm>
            <a:off x="4679950" y="2276475"/>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Strategy: Attack</a:t>
            </a:r>
          </a:p>
        </p:txBody>
      </p:sp>
      <p:sp>
        <p:nvSpPr>
          <p:cNvPr id="16" name="TextBox 15">
            <a:extLst>
              <a:ext uri="{FF2B5EF4-FFF2-40B4-BE49-F238E27FC236}">
                <a16:creationId xmlns:a16="http://schemas.microsoft.com/office/drawing/2014/main" id="{E58CE126-C943-7345-91F2-E9B33B54C6EA}"/>
              </a:ext>
            </a:extLst>
          </p:cNvPr>
          <p:cNvSpPr txBox="1">
            <a:spLocks noChangeArrowheads="1"/>
          </p:cNvSpPr>
          <p:nvPr/>
        </p:nvSpPr>
        <p:spPr bwMode="auto">
          <a:xfrm>
            <a:off x="4679950" y="4264025"/>
            <a:ext cx="2663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Strategy: Retrain</a:t>
            </a:r>
          </a:p>
        </p:txBody>
      </p:sp>
    </p:spTree>
    <p:extLst>
      <p:ext uri="{BB962C8B-B14F-4D97-AF65-F5344CB8AC3E}">
        <p14:creationId xmlns:p14="http://schemas.microsoft.com/office/powerpoint/2010/main" val="1143488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36654725"/>
              </p:ext>
            </p:extLst>
          </p:nvPr>
        </p:nvGraphicFramePr>
        <p:xfrm>
          <a:off x="827584" y="1412776"/>
          <a:ext cx="7488832" cy="4054134"/>
        </p:xfrm>
        <a:graphic>
          <a:graphicData uri="http://schemas.openxmlformats.org/drawingml/2006/table">
            <a:tbl>
              <a:tblPr firstRow="1" bandRow="1">
                <a:tableStyleId>{5C22544A-7EE6-4342-B048-85BDC9FD1C3A}</a:tableStyleId>
              </a:tblPr>
              <a:tblGrid>
                <a:gridCol w="2159858">
                  <a:extLst>
                    <a:ext uri="{9D8B030D-6E8A-4147-A177-3AD203B41FA5}">
                      <a16:colId xmlns:a16="http://schemas.microsoft.com/office/drawing/2014/main" val="20000"/>
                    </a:ext>
                  </a:extLst>
                </a:gridCol>
                <a:gridCol w="2736686">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579167">
                <a:tc>
                  <a:txBody>
                    <a:bodyPr/>
                    <a:lstStyle/>
                    <a:p>
                      <a:pPr algn="ctr"/>
                      <a:r>
                        <a:rPr lang="en-US" sz="1600" dirty="0">
                          <a:solidFill>
                            <a:srgbClr val="262699"/>
                          </a:solidFill>
                        </a:rPr>
                        <a:t>The Alpha Strategies</a:t>
                      </a:r>
                    </a:p>
                  </a:txBody>
                  <a:tcPr marL="91424" marR="91424" marT="45724" marB="4572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1600" dirty="0">
                          <a:solidFill>
                            <a:srgbClr val="262699"/>
                          </a:solidFill>
                        </a:rPr>
                        <a:t>Strengths</a:t>
                      </a:r>
                    </a:p>
                  </a:txBody>
                  <a:tcPr marL="91424" marR="91424" marT="45724" marB="4572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1600" dirty="0">
                          <a:solidFill>
                            <a:srgbClr val="262699"/>
                          </a:solidFill>
                        </a:rPr>
                        <a:t>Weaknesses</a:t>
                      </a:r>
                    </a:p>
                  </a:txBody>
                  <a:tcPr marL="91424" marR="91424" marT="45724" marB="4572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70870">
                <a:tc>
                  <a:txBody>
                    <a:bodyPr/>
                    <a:lstStyle/>
                    <a:p>
                      <a:r>
                        <a:rPr lang="en-US" sz="1400" dirty="0">
                          <a:solidFill>
                            <a:srgbClr val="262699"/>
                          </a:solidFill>
                        </a:rPr>
                        <a:t>Business Definition / Mandate</a:t>
                      </a: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dirty="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dirty="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70870">
                <a:tc>
                  <a:txBody>
                    <a:bodyPr/>
                    <a:lstStyle/>
                    <a:p>
                      <a:r>
                        <a:rPr lang="en-US" sz="1400" dirty="0">
                          <a:solidFill>
                            <a:srgbClr val="262699"/>
                          </a:solidFill>
                        </a:rPr>
                        <a:t>Risk</a:t>
                      </a: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370870">
                <a:tc>
                  <a:txBody>
                    <a:bodyPr/>
                    <a:lstStyle/>
                    <a:p>
                      <a:r>
                        <a:rPr lang="en-US" sz="1400" dirty="0">
                          <a:solidFill>
                            <a:srgbClr val="262699"/>
                          </a:solidFill>
                        </a:rPr>
                        <a:t>Growth</a:t>
                      </a: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370870">
                <a:tc>
                  <a:txBody>
                    <a:bodyPr/>
                    <a:lstStyle/>
                    <a:p>
                      <a:r>
                        <a:rPr lang="en-US" sz="1400" dirty="0">
                          <a:solidFill>
                            <a:srgbClr val="262699"/>
                          </a:solidFill>
                        </a:rPr>
                        <a:t>Financial Management</a:t>
                      </a: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370870">
                <a:tc>
                  <a:txBody>
                    <a:bodyPr/>
                    <a:lstStyle/>
                    <a:p>
                      <a:r>
                        <a:rPr lang="en-US" sz="1400" dirty="0">
                          <a:solidFill>
                            <a:srgbClr val="262699"/>
                          </a:solidFill>
                        </a:rPr>
                        <a:t>R&amp;D /Technology</a:t>
                      </a: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370870">
                <a:tc>
                  <a:txBody>
                    <a:bodyPr/>
                    <a:lstStyle/>
                    <a:p>
                      <a:r>
                        <a:rPr lang="en-US" sz="1400" dirty="0">
                          <a:solidFill>
                            <a:srgbClr val="262699"/>
                          </a:solidFill>
                        </a:rPr>
                        <a:t>Organization </a:t>
                      </a:r>
                      <a:r>
                        <a:rPr lang="en-US" sz="1400" dirty="0" err="1">
                          <a:solidFill>
                            <a:srgbClr val="262699"/>
                          </a:solidFill>
                        </a:rPr>
                        <a:t>Mgmt</a:t>
                      </a:r>
                      <a:endParaRPr lang="en-US" sz="1400" dirty="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370870">
                <a:tc>
                  <a:txBody>
                    <a:bodyPr/>
                    <a:lstStyle/>
                    <a:p>
                      <a:r>
                        <a:rPr lang="en-US" sz="1400" dirty="0">
                          <a:solidFill>
                            <a:srgbClr val="262699"/>
                          </a:solidFill>
                        </a:rPr>
                        <a:t>Marketing/Sales /</a:t>
                      </a:r>
                      <a:r>
                        <a:rPr lang="en-US" sz="1400" dirty="0" err="1">
                          <a:solidFill>
                            <a:srgbClr val="262699"/>
                          </a:solidFill>
                        </a:rPr>
                        <a:t>Comm</a:t>
                      </a:r>
                      <a:endParaRPr lang="en-US" sz="1400" dirty="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731579">
                <a:tc>
                  <a:txBody>
                    <a:bodyPr/>
                    <a:lstStyle/>
                    <a:p>
                      <a:r>
                        <a:rPr lang="en-US" sz="1400" dirty="0">
                          <a:solidFill>
                            <a:srgbClr val="262699"/>
                          </a:solidFill>
                        </a:rPr>
                        <a:t>Service Delivery / Production / Manufacturing</a:t>
                      </a: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dirty="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bl>
          </a:graphicData>
        </a:graphic>
      </p:graphicFrame>
      <p:sp>
        <p:nvSpPr>
          <p:cNvPr id="74815" name="Title 8"/>
          <p:cNvSpPr>
            <a:spLocks noGrp="1"/>
          </p:cNvSpPr>
          <p:nvPr>
            <p:ph type="title"/>
          </p:nvPr>
        </p:nvSpPr>
        <p:spPr>
          <a:xfrm>
            <a:off x="1143000" y="228600"/>
            <a:ext cx="6858000" cy="752128"/>
          </a:xfrm>
        </p:spPr>
        <p:txBody>
          <a:bodyPr/>
          <a:lstStyle/>
          <a:p>
            <a:r>
              <a:rPr lang="en-US" dirty="0">
                <a:latin typeface="Arial" charset="0"/>
              </a:rPr>
              <a:t>Focus Strengths &amp; Weaknesses Analysis</a:t>
            </a:r>
            <a:br>
              <a:rPr lang="en-US" dirty="0">
                <a:latin typeface="Arial" charset="0"/>
              </a:rPr>
            </a:br>
            <a:r>
              <a:rPr lang="en-US" dirty="0">
                <a:latin typeface="Arial" charset="0"/>
              </a:rPr>
              <a:t>on the 8 Strategies</a:t>
            </a:r>
          </a:p>
        </p:txBody>
      </p:sp>
    </p:spTree>
    <p:extLst>
      <p:ext uri="{BB962C8B-B14F-4D97-AF65-F5344CB8AC3E}">
        <p14:creationId xmlns:p14="http://schemas.microsoft.com/office/powerpoint/2010/main" val="55007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72897553"/>
              </p:ext>
            </p:extLst>
          </p:nvPr>
        </p:nvGraphicFramePr>
        <p:xfrm>
          <a:off x="755576" y="1052736"/>
          <a:ext cx="7560840" cy="5472608"/>
        </p:xfrm>
        <a:graphic>
          <a:graphicData uri="http://schemas.openxmlformats.org/drawingml/2006/table">
            <a:tbl>
              <a:tblPr firstRow="1" bandRow="1">
                <a:tableStyleId>{5C22544A-7EE6-4342-B048-85BDC9FD1C3A}</a:tableStyleId>
              </a:tblPr>
              <a:tblGrid>
                <a:gridCol w="2159858">
                  <a:extLst>
                    <a:ext uri="{9D8B030D-6E8A-4147-A177-3AD203B41FA5}">
                      <a16:colId xmlns:a16="http://schemas.microsoft.com/office/drawing/2014/main" val="20000"/>
                    </a:ext>
                  </a:extLst>
                </a:gridCol>
                <a:gridCol w="2448654">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tblGrid>
              <a:tr h="720080">
                <a:tc>
                  <a:txBody>
                    <a:bodyPr/>
                    <a:lstStyle/>
                    <a:p>
                      <a:pPr algn="ctr"/>
                      <a:r>
                        <a:rPr lang="en-US" sz="1600" dirty="0">
                          <a:solidFill>
                            <a:srgbClr val="262699"/>
                          </a:solidFill>
                        </a:rPr>
                        <a:t>External</a:t>
                      </a:r>
                      <a:r>
                        <a:rPr lang="en-US" sz="1600" baseline="0" dirty="0">
                          <a:solidFill>
                            <a:srgbClr val="262699"/>
                          </a:solidFill>
                        </a:rPr>
                        <a:t> Factors</a:t>
                      </a:r>
                      <a:endParaRPr lang="en-US" sz="1600" dirty="0">
                        <a:solidFill>
                          <a:srgbClr val="262699"/>
                        </a:solidFill>
                      </a:endParaRPr>
                    </a:p>
                  </a:txBody>
                  <a:tcPr marL="91424" marR="91424" marT="45724" marB="4572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1600" dirty="0">
                          <a:solidFill>
                            <a:srgbClr val="262699"/>
                          </a:solidFill>
                        </a:rPr>
                        <a:t>Opportunities</a:t>
                      </a:r>
                    </a:p>
                  </a:txBody>
                  <a:tcPr marL="91424" marR="91424" marT="45724" marB="4572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1600" dirty="0">
                          <a:solidFill>
                            <a:srgbClr val="262699"/>
                          </a:solidFill>
                        </a:rPr>
                        <a:t>Threats</a:t>
                      </a:r>
                    </a:p>
                  </a:txBody>
                  <a:tcPr marL="91424" marR="91424" marT="45724" marB="4572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936104">
                <a:tc>
                  <a:txBody>
                    <a:bodyPr/>
                    <a:lstStyle/>
                    <a:p>
                      <a:r>
                        <a:rPr lang="en-US" dirty="0">
                          <a:solidFill>
                            <a:srgbClr val="000090"/>
                          </a:solidFill>
                        </a:rPr>
                        <a:t>Customers / Markets</a:t>
                      </a:r>
                    </a:p>
                  </a:txBody>
                  <a:tcPr marL="91424" marR="91424" marT="45724" marB="4572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dirty="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dirty="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936104">
                <a:tc>
                  <a:txBody>
                    <a:bodyPr/>
                    <a:lstStyle/>
                    <a:p>
                      <a:r>
                        <a:rPr lang="en-US" dirty="0">
                          <a:solidFill>
                            <a:srgbClr val="000090"/>
                          </a:solidFill>
                        </a:rPr>
                        <a:t>Industry</a:t>
                      </a:r>
                    </a:p>
                  </a:txBody>
                  <a:tcPr marL="91424" marR="91424" marT="45724" marB="4572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008112">
                <a:tc>
                  <a:txBody>
                    <a:bodyPr/>
                    <a:lstStyle/>
                    <a:p>
                      <a:r>
                        <a:rPr lang="en-US" dirty="0">
                          <a:solidFill>
                            <a:srgbClr val="000090"/>
                          </a:solidFill>
                        </a:rPr>
                        <a:t>Competitors</a:t>
                      </a:r>
                    </a:p>
                  </a:txBody>
                  <a:tcPr marL="91424" marR="91424" marT="45724" marB="4572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dirty="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936104">
                <a:tc>
                  <a:txBody>
                    <a:bodyPr/>
                    <a:lstStyle/>
                    <a:p>
                      <a:r>
                        <a:rPr lang="en-US" dirty="0">
                          <a:solidFill>
                            <a:srgbClr val="000090"/>
                          </a:solidFill>
                        </a:rPr>
                        <a:t>Best</a:t>
                      </a:r>
                      <a:r>
                        <a:rPr lang="en-US" baseline="0" dirty="0">
                          <a:solidFill>
                            <a:srgbClr val="000090"/>
                          </a:solidFill>
                        </a:rPr>
                        <a:t> Practices</a:t>
                      </a:r>
                      <a:endParaRPr lang="en-US" dirty="0">
                        <a:solidFill>
                          <a:srgbClr val="000090"/>
                        </a:solidFill>
                      </a:endParaRPr>
                    </a:p>
                  </a:txBody>
                  <a:tcPr marL="91424" marR="91424" marT="45724" marB="4572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dirty="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936104">
                <a:tc>
                  <a:txBody>
                    <a:bodyPr/>
                    <a:lstStyle/>
                    <a:p>
                      <a:r>
                        <a:rPr lang="en-US" dirty="0">
                          <a:solidFill>
                            <a:srgbClr val="000090"/>
                          </a:solidFill>
                        </a:rPr>
                        <a:t>Trends</a:t>
                      </a:r>
                    </a:p>
                  </a:txBody>
                  <a:tcPr marL="91424" marR="91424" marT="45724" marB="4572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endParaRPr lang="en-US" sz="1600" dirty="0">
                        <a:solidFill>
                          <a:srgbClr val="262699"/>
                        </a:solidFill>
                      </a:endParaRPr>
                    </a:p>
                  </a:txBody>
                  <a:tcPr marL="91424" marR="91424" marT="45724" marB="4572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bl>
          </a:graphicData>
        </a:graphic>
      </p:graphicFrame>
      <p:sp>
        <p:nvSpPr>
          <p:cNvPr id="74815" name="Title 8"/>
          <p:cNvSpPr>
            <a:spLocks noGrp="1"/>
          </p:cNvSpPr>
          <p:nvPr>
            <p:ph type="title"/>
          </p:nvPr>
        </p:nvSpPr>
        <p:spPr>
          <a:xfrm>
            <a:off x="1143000" y="394370"/>
            <a:ext cx="6858000" cy="514350"/>
          </a:xfrm>
        </p:spPr>
        <p:txBody>
          <a:bodyPr/>
          <a:lstStyle/>
          <a:p>
            <a:r>
              <a:rPr lang="en-US" dirty="0">
                <a:latin typeface="Arial" charset="0"/>
              </a:rPr>
              <a:t>Focus Opportunities &amp; Threats Analysis</a:t>
            </a:r>
            <a:br>
              <a:rPr lang="en-US" dirty="0">
                <a:latin typeface="Arial" charset="0"/>
              </a:rPr>
            </a:br>
            <a:r>
              <a:rPr lang="en-US" dirty="0">
                <a:latin typeface="Arial" charset="0"/>
              </a:rPr>
              <a:t>on External Factors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1331913" y="322362"/>
            <a:ext cx="6858000" cy="514350"/>
          </a:xfrm>
        </p:spPr>
        <p:txBody>
          <a:bodyPr/>
          <a:lstStyle/>
          <a:p>
            <a:pPr eaLnBrk="1" hangingPunct="1"/>
            <a:r>
              <a:rPr lang="en-US" sz="1600" dirty="0">
                <a:latin typeface="Arial" charset="0"/>
              </a:rPr>
              <a:t>Stakeholder Identification</a:t>
            </a:r>
            <a:br>
              <a:rPr lang="en-US" sz="1600" dirty="0">
                <a:latin typeface="Arial" charset="0"/>
              </a:rPr>
            </a:br>
            <a:r>
              <a:rPr lang="en-US" sz="1600" dirty="0">
                <a:latin typeface="Arial" charset="0"/>
              </a:rPr>
              <a:t>Who are the major Tarion stakeholders?</a:t>
            </a:r>
          </a:p>
        </p:txBody>
      </p:sp>
      <p:graphicFrame>
        <p:nvGraphicFramePr>
          <p:cNvPr id="373831" name="Group 71"/>
          <p:cNvGraphicFramePr>
            <a:graphicFrameLocks noGrp="1"/>
          </p:cNvGraphicFramePr>
          <p:nvPr>
            <p:extLst>
              <p:ext uri="{D42A27DB-BD31-4B8C-83A1-F6EECF244321}">
                <p14:modId xmlns:p14="http://schemas.microsoft.com/office/powerpoint/2010/main" val="2930543023"/>
              </p:ext>
            </p:extLst>
          </p:nvPr>
        </p:nvGraphicFramePr>
        <p:xfrm>
          <a:off x="179512" y="1112838"/>
          <a:ext cx="8617966" cy="4953002"/>
        </p:xfrm>
        <a:graphic>
          <a:graphicData uri="http://schemas.openxmlformats.org/drawingml/2006/table">
            <a:tbl>
              <a:tblPr/>
              <a:tblGrid>
                <a:gridCol w="4767262">
                  <a:extLst>
                    <a:ext uri="{9D8B030D-6E8A-4147-A177-3AD203B41FA5}">
                      <a16:colId xmlns:a16="http://schemas.microsoft.com/office/drawing/2014/main" val="20000"/>
                    </a:ext>
                  </a:extLst>
                </a:gridCol>
                <a:gridCol w="3850704">
                  <a:extLst>
                    <a:ext uri="{9D8B030D-6E8A-4147-A177-3AD203B41FA5}">
                      <a16:colId xmlns:a16="http://schemas.microsoft.com/office/drawing/2014/main" val="20001"/>
                    </a:ext>
                  </a:extLst>
                </a:gridCol>
              </a:tblGrid>
              <a:tr h="581025">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3399"/>
                          </a:solidFill>
                          <a:effectLst/>
                          <a:latin typeface="Arial" charset="0"/>
                          <a:ea typeface="ＭＳ Ｐゴシック" charset="0"/>
                        </a:rPr>
                        <a:t>Stakeholder Categories</a:t>
                      </a:r>
                    </a:p>
                  </a:txBody>
                  <a:tcPr marL="101858" marR="101858" marT="50929" marB="50929"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99"/>
                          </a:solidFill>
                          <a:effectLst/>
                          <a:latin typeface="Arial" charset="0"/>
                          <a:ea typeface="ＭＳ Ｐゴシック" charset="0"/>
                        </a:rPr>
                        <a:t>Actual Stakeholders</a:t>
                      </a:r>
                    </a:p>
                  </a:txBody>
                  <a:tcPr marL="101858" marR="101858" marT="50929" marB="50929"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014413">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rgbClr val="003399"/>
                        </a:solidFill>
                        <a:effectLst/>
                        <a:latin typeface="Arial" charset="0"/>
                        <a:ea typeface="ＭＳ Ｐゴシック" charset="0"/>
                      </a:endParaRPr>
                    </a:p>
                  </a:txBody>
                  <a:tcPr marL="101858" marR="101858" marT="50929" marB="50929"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3399"/>
                          </a:solidFill>
                          <a:effectLst/>
                          <a:latin typeface="Arial" charset="0"/>
                          <a:ea typeface="ＭＳ Ｐゴシック" charset="0"/>
                          <a:sym typeface="Wingdings" charset="0"/>
                        </a:rPr>
                        <a:t></a:t>
                      </a:r>
                    </a:p>
                  </a:txBody>
                  <a:tcPr marL="101858" marR="101858" marT="50929" marB="50929"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071563">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rgbClr val="003399"/>
                        </a:solidFill>
                        <a:effectLst/>
                        <a:latin typeface="Arial" charset="0"/>
                        <a:ea typeface="ＭＳ Ｐゴシック" charset="0"/>
                      </a:endParaRPr>
                    </a:p>
                  </a:txBody>
                  <a:tcPr marL="101858" marR="101858" marT="50929" marB="50929"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3399"/>
                          </a:solidFill>
                          <a:effectLst/>
                          <a:latin typeface="Arial" charset="0"/>
                          <a:ea typeface="ＭＳ Ｐゴシック" charset="0"/>
                          <a:sym typeface="Wingdings" charset="0"/>
                        </a:rPr>
                        <a:t></a:t>
                      </a:r>
                    </a:p>
                  </a:txBody>
                  <a:tcPr marL="101858" marR="101858" marT="50929" marB="50929"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071563">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rgbClr val="003399"/>
                        </a:solidFill>
                        <a:effectLst/>
                        <a:latin typeface="Arial" charset="0"/>
                        <a:ea typeface="ＭＳ Ｐゴシック" charset="0"/>
                      </a:endParaRPr>
                    </a:p>
                  </a:txBody>
                  <a:tcPr marL="101858" marR="101858" marT="50929" marB="50929"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3399"/>
                          </a:solidFill>
                          <a:effectLst/>
                          <a:latin typeface="Arial" charset="0"/>
                          <a:ea typeface="ＭＳ Ｐゴシック" charset="0"/>
                          <a:sym typeface="Wingdings" charset="0"/>
                        </a:rPr>
                        <a:t></a:t>
                      </a:r>
                    </a:p>
                  </a:txBody>
                  <a:tcPr marL="101858" marR="101858" marT="50929" marB="50929"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1214438">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rgbClr val="003399"/>
                        </a:solidFill>
                        <a:effectLst/>
                        <a:latin typeface="Arial" charset="0"/>
                        <a:ea typeface="ＭＳ Ｐゴシック" charset="0"/>
                      </a:endParaRPr>
                    </a:p>
                  </a:txBody>
                  <a:tcPr marL="101858" marR="101858" marT="50929" marB="50929"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txBody>
                  <a:tcPr marL="101858" marR="101858" marT="50929" marB="50929"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76822" name="Rectangle 48"/>
          <p:cNvSpPr>
            <a:spLocks noChangeArrowheads="1"/>
          </p:cNvSpPr>
          <p:nvPr/>
        </p:nvSpPr>
        <p:spPr bwMode="auto">
          <a:xfrm>
            <a:off x="251520" y="1738313"/>
            <a:ext cx="45942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10" rIns="91418" bIns="45710">
            <a:spAutoFit/>
          </a:bodyPr>
          <a:lstStyle/>
          <a:p>
            <a:pPr algn="l" defTabSz="1019175"/>
            <a:r>
              <a:rPr lang="en-US" sz="2000" b="1" dirty="0">
                <a:solidFill>
                  <a:srgbClr val="003399"/>
                </a:solidFill>
                <a:latin typeface="Arial Narrow" charset="0"/>
              </a:rPr>
              <a:t>The Authority Group</a:t>
            </a:r>
          </a:p>
          <a:p>
            <a:pPr algn="l" defTabSz="1019175"/>
            <a:r>
              <a:rPr lang="en-US" dirty="0">
                <a:solidFill>
                  <a:srgbClr val="003399"/>
                </a:solidFill>
                <a:latin typeface="Arial Narrow" charset="0"/>
              </a:rPr>
              <a:t>Those Stakeholders who approve the plan and authorize implementation</a:t>
            </a:r>
          </a:p>
        </p:txBody>
      </p:sp>
      <p:sp>
        <p:nvSpPr>
          <p:cNvPr id="76823" name="Rectangle 49"/>
          <p:cNvSpPr>
            <a:spLocks noChangeArrowheads="1"/>
          </p:cNvSpPr>
          <p:nvPr/>
        </p:nvSpPr>
        <p:spPr bwMode="auto">
          <a:xfrm>
            <a:off x="251520" y="2773363"/>
            <a:ext cx="4665663"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10" rIns="91418" bIns="45710">
            <a:spAutoFit/>
          </a:bodyPr>
          <a:lstStyle/>
          <a:p>
            <a:pPr algn="l" defTabSz="1019175"/>
            <a:r>
              <a:rPr lang="en-US" sz="2000" b="1">
                <a:solidFill>
                  <a:srgbClr val="003399"/>
                </a:solidFill>
                <a:latin typeface="Arial Narrow" charset="0"/>
              </a:rPr>
              <a:t>The Involve Group</a:t>
            </a:r>
          </a:p>
          <a:p>
            <a:pPr algn="l" defTabSz="1019175"/>
            <a:r>
              <a:rPr lang="en-US">
                <a:solidFill>
                  <a:srgbClr val="003399"/>
                </a:solidFill>
                <a:latin typeface="Arial Narrow" charset="0"/>
              </a:rPr>
              <a:t>Stakeholders who should be involved because of the role they will play in implementation</a:t>
            </a:r>
          </a:p>
        </p:txBody>
      </p:sp>
      <p:sp>
        <p:nvSpPr>
          <p:cNvPr id="76824" name="Rectangle 50"/>
          <p:cNvSpPr>
            <a:spLocks noChangeArrowheads="1"/>
          </p:cNvSpPr>
          <p:nvPr/>
        </p:nvSpPr>
        <p:spPr bwMode="auto">
          <a:xfrm>
            <a:off x="251520" y="3851275"/>
            <a:ext cx="4665663"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10" rIns="91418" bIns="45710">
            <a:spAutoFit/>
          </a:bodyPr>
          <a:lstStyle/>
          <a:p>
            <a:pPr algn="l" defTabSz="1019175"/>
            <a:r>
              <a:rPr lang="en-US" sz="2000" b="1">
                <a:solidFill>
                  <a:srgbClr val="003399"/>
                </a:solidFill>
                <a:latin typeface="Arial Narrow" charset="0"/>
              </a:rPr>
              <a:t>The Inform Group</a:t>
            </a:r>
          </a:p>
          <a:p>
            <a:pPr algn="l" defTabSz="1019175"/>
            <a:r>
              <a:rPr lang="en-US">
                <a:solidFill>
                  <a:srgbClr val="003399"/>
                </a:solidFill>
                <a:latin typeface="Arial Narrow" charset="0"/>
              </a:rPr>
              <a:t>Stakeholders who need to be told what to do so that their actions are consistent with implementation</a:t>
            </a:r>
          </a:p>
        </p:txBody>
      </p:sp>
      <p:sp>
        <p:nvSpPr>
          <p:cNvPr id="76825" name="Rectangle 51"/>
          <p:cNvSpPr>
            <a:spLocks noChangeArrowheads="1"/>
          </p:cNvSpPr>
          <p:nvPr/>
        </p:nvSpPr>
        <p:spPr bwMode="auto">
          <a:xfrm>
            <a:off x="251520" y="4851400"/>
            <a:ext cx="4665663" cy="1220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10" rIns="91418" bIns="45710">
            <a:spAutoFit/>
          </a:bodyPr>
          <a:lstStyle/>
          <a:p>
            <a:pPr algn="l" defTabSz="1019175"/>
            <a:r>
              <a:rPr lang="en-US" sz="2000" b="1">
                <a:solidFill>
                  <a:srgbClr val="003399"/>
                </a:solidFill>
                <a:latin typeface="Arial Narrow" charset="0"/>
              </a:rPr>
              <a:t>The Consider Group</a:t>
            </a:r>
          </a:p>
          <a:p>
            <a:pPr algn="l" defTabSz="1019175"/>
            <a:r>
              <a:rPr lang="en-US">
                <a:solidFill>
                  <a:srgbClr val="003399"/>
                </a:solidFill>
                <a:latin typeface="Arial Narrow" charset="0"/>
              </a:rPr>
              <a:t>Any Stakeholders not falling in any of the above categories and who could have a response to implementation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0" y="3208338"/>
            <a:ext cx="9144000" cy="630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500" b="1" i="1" dirty="0">
                <a:solidFill>
                  <a:srgbClr val="000000"/>
                </a:solidFill>
              </a:rPr>
              <a:t>Introductions and Course Overview</a:t>
            </a:r>
          </a:p>
        </p:txBody>
      </p:sp>
    </p:spTree>
    <p:extLst>
      <p:ext uri="{BB962C8B-B14F-4D97-AF65-F5344CB8AC3E}">
        <p14:creationId xmlns:p14="http://schemas.microsoft.com/office/powerpoint/2010/main" val="2248265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6CA5023E-5108-5F43-B4A3-D119EEC36667}"/>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rPr>
              <a:t>Stakeholder Identification</a:t>
            </a:r>
          </a:p>
        </p:txBody>
      </p:sp>
      <p:graphicFrame>
        <p:nvGraphicFramePr>
          <p:cNvPr id="38939" name="Group 27">
            <a:extLst>
              <a:ext uri="{FF2B5EF4-FFF2-40B4-BE49-F238E27FC236}">
                <a16:creationId xmlns:a16="http://schemas.microsoft.com/office/drawing/2014/main" id="{551C5DF9-D148-D34C-9EB3-9C42815715FA}"/>
              </a:ext>
            </a:extLst>
          </p:cNvPr>
          <p:cNvGraphicFramePr>
            <a:graphicFrameLocks noGrp="1"/>
          </p:cNvGraphicFramePr>
          <p:nvPr>
            <p:extLst>
              <p:ext uri="{D42A27DB-BD31-4B8C-83A1-F6EECF244321}">
                <p14:modId xmlns:p14="http://schemas.microsoft.com/office/powerpoint/2010/main" val="758406370"/>
              </p:ext>
            </p:extLst>
          </p:nvPr>
        </p:nvGraphicFramePr>
        <p:xfrm>
          <a:off x="467544" y="908720"/>
          <a:ext cx="8147248" cy="4587875"/>
        </p:xfrm>
        <a:graphic>
          <a:graphicData uri="http://schemas.openxmlformats.org/drawingml/2006/table">
            <a:tbl>
              <a:tblPr/>
              <a:tblGrid>
                <a:gridCol w="3708400">
                  <a:extLst>
                    <a:ext uri="{9D8B030D-6E8A-4147-A177-3AD203B41FA5}">
                      <a16:colId xmlns:a16="http://schemas.microsoft.com/office/drawing/2014/main" val="20000"/>
                    </a:ext>
                  </a:extLst>
                </a:gridCol>
                <a:gridCol w="4438848">
                  <a:extLst>
                    <a:ext uri="{9D8B030D-6E8A-4147-A177-3AD203B41FA5}">
                      <a16:colId xmlns:a16="http://schemas.microsoft.com/office/drawing/2014/main" val="20001"/>
                    </a:ext>
                  </a:extLst>
                </a:gridCol>
              </a:tblGrid>
              <a:tr h="56362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003399"/>
                          </a:solidFill>
                          <a:effectLst/>
                          <a:latin typeface="Arial" charset="0"/>
                          <a:ea typeface="ＭＳ Ｐゴシック" charset="-128"/>
                        </a:rPr>
                        <a:t>Stakeholder Categories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003399"/>
                          </a:solidFill>
                          <a:effectLst/>
                          <a:latin typeface="Arial" charset="0"/>
                          <a:ea typeface="ＭＳ Ｐゴシック" charset="-128"/>
                        </a:rPr>
                        <a:t>Actual Stakeholders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76716">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dirty="0">
                          <a:ln>
                            <a:noFill/>
                          </a:ln>
                          <a:solidFill>
                            <a:srgbClr val="003399"/>
                          </a:solidFill>
                          <a:effectLst/>
                          <a:latin typeface="Arial" charset="0"/>
                          <a:ea typeface="ＭＳ Ｐゴシック" charset="-128"/>
                        </a:rPr>
                        <a:t>The Authority Group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dirty="0">
                          <a:ln>
                            <a:noFill/>
                          </a:ln>
                          <a:solidFill>
                            <a:srgbClr val="003399"/>
                          </a:solidFill>
                          <a:effectLst/>
                          <a:latin typeface="Arial" charset="0"/>
                          <a:ea typeface="ＭＳ Ｐゴシック" charset="-128"/>
                        </a:rPr>
                        <a:t>Those Stakeholders who approve the plan and authorize implementation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dirty="0">
                          <a:ln>
                            <a:noFill/>
                          </a:ln>
                          <a:solidFill>
                            <a:srgbClr val="003399"/>
                          </a:solidFill>
                          <a:effectLst/>
                          <a:latin typeface="Arial" charset="0"/>
                          <a:ea typeface="ＭＳ Ｐゴシック" charset="-128"/>
                        </a:rPr>
                        <a:t> The Board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76716">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dirty="0">
                          <a:ln>
                            <a:noFill/>
                          </a:ln>
                          <a:solidFill>
                            <a:srgbClr val="003399"/>
                          </a:solidFill>
                          <a:effectLst/>
                          <a:latin typeface="Arial" charset="0"/>
                          <a:ea typeface="ＭＳ Ｐゴシック" charset="-128"/>
                        </a:rPr>
                        <a:t>The Involve Group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dirty="0">
                          <a:ln>
                            <a:noFill/>
                          </a:ln>
                          <a:solidFill>
                            <a:srgbClr val="003399"/>
                          </a:solidFill>
                          <a:effectLst/>
                          <a:latin typeface="Arial" charset="0"/>
                          <a:ea typeface="ＭＳ Ｐゴシック" charset="-128"/>
                        </a:rPr>
                        <a:t>Stakeholders who should be involved because of the role they will play in implementation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1" i="0" u="none" strike="noStrike" cap="none" normalizeH="0" baseline="0" dirty="0">
                          <a:ln>
                            <a:noFill/>
                          </a:ln>
                          <a:solidFill>
                            <a:srgbClr val="003399"/>
                          </a:solidFill>
                          <a:effectLst/>
                          <a:latin typeface="Arial" charset="0"/>
                          <a:ea typeface="ＭＳ Ｐゴシック" charset="-128"/>
                        </a:rPr>
                        <a:t>Tarion Management and Staff</a:t>
                      </a:r>
                      <a:endParaRPr kumimoji="0" lang="en-US" altLang="x-none" sz="1200" b="1" i="0" u="none" strike="noStrike" cap="none" normalizeH="0" baseline="0" dirty="0">
                        <a:ln>
                          <a:noFill/>
                        </a:ln>
                        <a:solidFill>
                          <a:srgbClr val="003399"/>
                        </a:solidFill>
                        <a:effectLst/>
                        <a:latin typeface="Arial" charset="0"/>
                        <a:ea typeface="ＭＳ Ｐゴシック" charset="-128"/>
                        <a:sym typeface="Wingdings" charset="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76716">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dirty="0">
                          <a:ln>
                            <a:noFill/>
                          </a:ln>
                          <a:solidFill>
                            <a:srgbClr val="003399"/>
                          </a:solidFill>
                          <a:effectLst/>
                          <a:latin typeface="Arial" charset="0"/>
                          <a:ea typeface="ＭＳ Ｐゴシック" charset="-128"/>
                        </a:rPr>
                        <a:t>The Inform Group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dirty="0">
                          <a:ln>
                            <a:noFill/>
                          </a:ln>
                          <a:solidFill>
                            <a:srgbClr val="003399"/>
                          </a:solidFill>
                          <a:effectLst/>
                          <a:latin typeface="Arial" charset="0"/>
                          <a:ea typeface="ＭＳ Ｐゴシック" charset="-128"/>
                        </a:rPr>
                        <a:t>Stakeholders who need to be told what to do so that their actions are consistent with implementation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1" i="0" u="none" strike="noStrike" cap="none" normalizeH="0" baseline="0" dirty="0">
                          <a:ln>
                            <a:noFill/>
                          </a:ln>
                          <a:solidFill>
                            <a:srgbClr val="003399"/>
                          </a:solidFill>
                          <a:effectLst/>
                          <a:latin typeface="Arial" charset="0"/>
                          <a:ea typeface="ＭＳ Ｐゴシック" charset="-128"/>
                          <a:sym typeface="Wingdings" charset="2"/>
                        </a:rPr>
                        <a:t>Tarion Employees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994106">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dirty="0">
                          <a:ln>
                            <a:noFill/>
                          </a:ln>
                          <a:solidFill>
                            <a:srgbClr val="003399"/>
                          </a:solidFill>
                          <a:effectLst/>
                          <a:latin typeface="Arial" charset="0"/>
                          <a:ea typeface="ＭＳ Ｐゴシック" charset="-128"/>
                        </a:rPr>
                        <a:t>The Consider Group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dirty="0">
                          <a:ln>
                            <a:noFill/>
                          </a:ln>
                          <a:solidFill>
                            <a:srgbClr val="003399"/>
                          </a:solidFill>
                          <a:effectLst/>
                          <a:latin typeface="Arial" charset="0"/>
                          <a:ea typeface="ＭＳ Ｐゴシック" charset="-128"/>
                        </a:rPr>
                        <a:t>Any Stakeholders not falling in any of the above categories and who could have a response to implementation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1" i="0" u="none" strike="noStrike" cap="none" normalizeH="0" baseline="0" dirty="0">
                          <a:ln>
                            <a:noFill/>
                          </a:ln>
                          <a:solidFill>
                            <a:srgbClr val="003399"/>
                          </a:solidFill>
                          <a:effectLst/>
                          <a:latin typeface="Arial" charset="0"/>
                          <a:ea typeface="ＭＳ Ｐゴシック" charset="-128"/>
                        </a:rPr>
                        <a:t> Consumer Associations - Builder Associations – Ministry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1" i="0" u="none" strike="noStrike" cap="none" normalizeH="0" baseline="0" dirty="0">
                          <a:ln>
                            <a:noFill/>
                          </a:ln>
                          <a:solidFill>
                            <a:srgbClr val="003399"/>
                          </a:solidFill>
                          <a:effectLst/>
                          <a:latin typeface="Arial" charset="0"/>
                          <a:ea typeface="ＭＳ Ｐゴシック" charset="-128"/>
                        </a:rPr>
                        <a:t>Industry Professionals     - Lawyers       - Architects - Engineers    - Bankers</a:t>
                      </a:r>
                    </a:p>
                    <a:p>
                      <a:pPr marL="0" marR="0" lvl="0" indent="0" algn="l" defTabSz="914400" rtl="0" eaLnBrk="1" fontAlgn="base" latinLnBrk="0" hangingPunct="1">
                        <a:lnSpc>
                          <a:spcPct val="100000"/>
                        </a:lnSpc>
                        <a:spcBef>
                          <a:spcPct val="20000"/>
                        </a:spcBef>
                        <a:spcAft>
                          <a:spcPct val="0"/>
                        </a:spcAft>
                        <a:buClrTx/>
                        <a:buSzTx/>
                        <a:buFont typeface="Wingdings" charset="2"/>
                        <a:buChar char="§"/>
                        <a:tabLst/>
                      </a:pPr>
                      <a:r>
                        <a:rPr kumimoji="0" lang="en-US" altLang="x-none" sz="1200" b="1" i="0" u="none" strike="noStrike" cap="none" normalizeH="0" baseline="0" dirty="0">
                          <a:ln>
                            <a:noFill/>
                          </a:ln>
                          <a:solidFill>
                            <a:srgbClr val="003399"/>
                          </a:solidFill>
                          <a:effectLst/>
                          <a:latin typeface="Arial" charset="0"/>
                          <a:ea typeface="ＭＳ Ｐゴシック" charset="-128"/>
                        </a:rPr>
                        <a:t> Industry vendors: trades, manufacturers </a:t>
                      </a:r>
                    </a:p>
                    <a:p>
                      <a:pPr marL="0" marR="0" lvl="0" indent="0" algn="l" defTabSz="914400" rtl="0" eaLnBrk="1" fontAlgn="base" latinLnBrk="0" hangingPunct="1">
                        <a:lnSpc>
                          <a:spcPct val="100000"/>
                        </a:lnSpc>
                        <a:spcBef>
                          <a:spcPct val="20000"/>
                        </a:spcBef>
                        <a:spcAft>
                          <a:spcPct val="0"/>
                        </a:spcAft>
                        <a:buClrTx/>
                        <a:buSzTx/>
                        <a:buFont typeface="Wingdings" charset="2"/>
                        <a:buChar char="§"/>
                        <a:tabLst/>
                      </a:pPr>
                      <a:r>
                        <a:rPr kumimoji="0" lang="en-US" altLang="x-none" sz="1200" b="1" i="0" u="none" strike="noStrike" cap="none" normalizeH="0" baseline="0" dirty="0">
                          <a:ln>
                            <a:noFill/>
                          </a:ln>
                          <a:solidFill>
                            <a:srgbClr val="003399"/>
                          </a:solidFill>
                          <a:effectLst/>
                          <a:latin typeface="Arial" charset="0"/>
                          <a:ea typeface="ＭＳ Ｐゴシック" charset="-128"/>
                        </a:rPr>
                        <a:t> DAA  Critics   - Other DAA</a:t>
                      </a:r>
                      <a:r>
                        <a:rPr kumimoji="0" lang="ja-JP" altLang="en-US" sz="1200" b="1" i="0" u="none" strike="noStrike" cap="none" normalizeH="0" baseline="0">
                          <a:ln>
                            <a:noFill/>
                          </a:ln>
                          <a:solidFill>
                            <a:srgbClr val="003399"/>
                          </a:solidFill>
                          <a:effectLst/>
                          <a:latin typeface="Arial" charset="0"/>
                          <a:ea typeface="ＭＳ Ｐゴシック" charset="-128"/>
                        </a:rPr>
                        <a:t>’</a:t>
                      </a:r>
                      <a:r>
                        <a:rPr kumimoji="0" lang="en-US" altLang="ja-JP" sz="1200" b="1" i="0" u="none" strike="noStrike" cap="none" normalizeH="0" baseline="0" dirty="0">
                          <a:ln>
                            <a:noFill/>
                          </a:ln>
                          <a:solidFill>
                            <a:srgbClr val="003399"/>
                          </a:solidFill>
                          <a:effectLst/>
                          <a:latin typeface="Arial" charset="0"/>
                          <a:ea typeface="ＭＳ Ｐゴシック" charset="-128"/>
                        </a:rPr>
                        <a:t>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1" i="0" u="none" strike="noStrike" cap="none" normalizeH="0" baseline="0" dirty="0">
                          <a:ln>
                            <a:noFill/>
                          </a:ln>
                          <a:solidFill>
                            <a:srgbClr val="003399"/>
                          </a:solidFill>
                          <a:effectLst/>
                          <a:latin typeface="Arial" charset="0"/>
                          <a:ea typeface="ＭＳ Ｐゴシック" charset="-128"/>
                        </a:rPr>
                        <a:t> Other Ministries: (MMAH) - Other </a:t>
                      </a:r>
                      <a:r>
                        <a:rPr kumimoji="0" lang="en-US" altLang="x-none" sz="1200" b="1" i="0" u="none" strike="noStrike" cap="none" normalizeH="0" baseline="0" dirty="0" err="1">
                          <a:ln>
                            <a:noFill/>
                          </a:ln>
                          <a:solidFill>
                            <a:srgbClr val="003399"/>
                          </a:solidFill>
                          <a:effectLst/>
                          <a:latin typeface="Arial" charset="0"/>
                          <a:ea typeface="ＭＳ Ｐゴシック" charset="-128"/>
                        </a:rPr>
                        <a:t>gov</a:t>
                      </a:r>
                      <a:r>
                        <a:rPr kumimoji="0" lang="ja-JP" altLang="en-US" sz="1200" b="1" i="0" u="none" strike="noStrike" cap="none" normalizeH="0" baseline="0">
                          <a:ln>
                            <a:noFill/>
                          </a:ln>
                          <a:solidFill>
                            <a:srgbClr val="003399"/>
                          </a:solidFill>
                          <a:effectLst/>
                          <a:latin typeface="Arial" charset="0"/>
                          <a:ea typeface="ＭＳ Ｐゴシック" charset="-128"/>
                        </a:rPr>
                        <a:t>’</a:t>
                      </a:r>
                      <a:r>
                        <a:rPr kumimoji="0" lang="en-US" altLang="ja-JP" sz="1200" b="1" i="0" u="none" strike="noStrike" cap="none" normalizeH="0" baseline="0" dirty="0">
                          <a:ln>
                            <a:noFill/>
                          </a:ln>
                          <a:solidFill>
                            <a:srgbClr val="003399"/>
                          </a:solidFill>
                          <a:effectLst/>
                          <a:latin typeface="Arial" charset="0"/>
                          <a:ea typeface="ＭＳ Ｐゴシック" charset="-128"/>
                        </a:rPr>
                        <a:t>t orgs: (CMHC)</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1" i="0" u="none" strike="noStrike" cap="none" normalizeH="0" baseline="0" dirty="0">
                          <a:ln>
                            <a:noFill/>
                          </a:ln>
                          <a:solidFill>
                            <a:srgbClr val="003399"/>
                          </a:solidFill>
                          <a:effectLst/>
                          <a:latin typeface="Arial" charset="0"/>
                          <a:ea typeface="ＭＳ Ｐゴシック" charset="-128"/>
                        </a:rPr>
                        <a:t> Competitors: (warranty companies)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1" i="0" u="none" strike="noStrike" cap="none" normalizeH="0" baseline="0" dirty="0">
                          <a:ln>
                            <a:noFill/>
                          </a:ln>
                          <a:solidFill>
                            <a:srgbClr val="003399"/>
                          </a:solidFill>
                          <a:effectLst/>
                          <a:latin typeface="Arial" charset="0"/>
                          <a:ea typeface="ＭＳ Ｐゴシック" charset="-128"/>
                        </a:rPr>
                        <a:t> Other jurisdictions: (B.C.)</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1" i="0" u="none" strike="noStrike" cap="none" normalizeH="0" baseline="0" dirty="0">
                          <a:ln>
                            <a:noFill/>
                          </a:ln>
                          <a:solidFill>
                            <a:srgbClr val="003399"/>
                          </a:solidFill>
                          <a:effectLst/>
                          <a:latin typeface="Arial" charset="0"/>
                          <a:ea typeface="ＭＳ Ｐゴシック" charset="-128"/>
                          <a:sym typeface="Wingdings" charset="2"/>
                        </a:rPr>
                        <a:t> </a:t>
                      </a:r>
                      <a:r>
                        <a:rPr kumimoji="0" lang="en-US" altLang="x-none" sz="1200" b="1" i="0" u="none" strike="noStrike" cap="none" normalizeH="0" baseline="0" dirty="0">
                          <a:ln>
                            <a:noFill/>
                          </a:ln>
                          <a:solidFill>
                            <a:srgbClr val="003399"/>
                          </a:solidFill>
                          <a:effectLst/>
                          <a:latin typeface="Arial" charset="0"/>
                          <a:ea typeface="ＭＳ Ｐゴシック" charset="-128"/>
                        </a:rPr>
                        <a:t> Media (Print / Radio / T.V. / Magazine)  Municipalities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4043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1143000" y="611188"/>
            <a:ext cx="6858000" cy="514350"/>
          </a:xfrm>
        </p:spPr>
        <p:txBody>
          <a:bodyPr/>
          <a:lstStyle/>
          <a:p>
            <a:pPr eaLnBrk="1" hangingPunct="1"/>
            <a:r>
              <a:rPr lang="en-US" sz="1600" dirty="0">
                <a:latin typeface="Arial" charset="0"/>
              </a:rPr>
              <a:t>Stakeholder Expectations</a:t>
            </a:r>
            <a:br>
              <a:rPr lang="en-US" sz="1600" dirty="0">
                <a:latin typeface="Arial" charset="0"/>
              </a:rPr>
            </a:br>
            <a:endParaRPr lang="en-US" sz="1600" dirty="0">
              <a:latin typeface="Arial" charset="0"/>
            </a:endParaRPr>
          </a:p>
        </p:txBody>
      </p:sp>
      <p:graphicFrame>
        <p:nvGraphicFramePr>
          <p:cNvPr id="373831" name="Group 71"/>
          <p:cNvGraphicFramePr>
            <a:graphicFrameLocks noGrp="1"/>
          </p:cNvGraphicFramePr>
          <p:nvPr>
            <p:extLst>
              <p:ext uri="{D42A27DB-BD31-4B8C-83A1-F6EECF244321}">
                <p14:modId xmlns:p14="http://schemas.microsoft.com/office/powerpoint/2010/main" val="3476455751"/>
              </p:ext>
            </p:extLst>
          </p:nvPr>
        </p:nvGraphicFramePr>
        <p:xfrm>
          <a:off x="323726" y="1196752"/>
          <a:ext cx="8568754" cy="4738690"/>
        </p:xfrm>
        <a:graphic>
          <a:graphicData uri="http://schemas.openxmlformats.org/drawingml/2006/table">
            <a:tbl>
              <a:tblPr/>
              <a:tblGrid>
                <a:gridCol w="2304270">
                  <a:extLst>
                    <a:ext uri="{9D8B030D-6E8A-4147-A177-3AD203B41FA5}">
                      <a16:colId xmlns:a16="http://schemas.microsoft.com/office/drawing/2014/main" val="20000"/>
                    </a:ext>
                  </a:extLst>
                </a:gridCol>
                <a:gridCol w="1800211">
                  <a:extLst>
                    <a:ext uri="{9D8B030D-6E8A-4147-A177-3AD203B41FA5}">
                      <a16:colId xmlns:a16="http://schemas.microsoft.com/office/drawing/2014/main" val="20001"/>
                    </a:ext>
                  </a:extLst>
                </a:gridCol>
                <a:gridCol w="4464273">
                  <a:extLst>
                    <a:ext uri="{9D8B030D-6E8A-4147-A177-3AD203B41FA5}">
                      <a16:colId xmlns:a16="http://schemas.microsoft.com/office/drawing/2014/main" val="20002"/>
                    </a:ext>
                  </a:extLst>
                </a:gridCol>
              </a:tblGrid>
              <a:tr h="650490">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3399"/>
                          </a:solidFill>
                          <a:effectLst/>
                          <a:latin typeface="Arial" charset="0"/>
                          <a:ea typeface="ＭＳ Ｐゴシック" charset="0"/>
                        </a:rPr>
                        <a:t>Stakeholder Categories</a:t>
                      </a: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3399"/>
                          </a:solidFill>
                          <a:effectLst/>
                          <a:latin typeface="Arial" charset="0"/>
                          <a:ea typeface="ＭＳ Ｐゴシック" charset="0"/>
                        </a:rPr>
                        <a:t>Actual Stakeholders</a:t>
                      </a: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3399"/>
                          </a:solidFill>
                          <a:effectLst/>
                          <a:latin typeface="Arial" charset="0"/>
                          <a:ea typeface="ＭＳ Ｐゴシック" charset="0"/>
                        </a:rPr>
                        <a:t>Expectations</a:t>
                      </a: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014334">
                <a:tc>
                  <a:txBody>
                    <a:bodyPr/>
                    <a:lstStyle/>
                    <a:p>
                      <a:pPr marL="0" marR="0" lvl="0" indent="0" algn="l" defTabSz="1019175" rtl="0" eaLnBrk="1" fontAlgn="base" latinLnBrk="0" hangingPunct="1">
                        <a:lnSpc>
                          <a:spcPct val="100000"/>
                        </a:lnSpc>
                        <a:spcBef>
                          <a:spcPct val="20000"/>
                        </a:spcBef>
                        <a:spcAft>
                          <a:spcPct val="0"/>
                        </a:spcAft>
                        <a:buClrTx/>
                        <a:buSzTx/>
                        <a:buFontTx/>
                        <a:buNone/>
                        <a:tabLst/>
                        <a:defRPr/>
                      </a:pPr>
                      <a:r>
                        <a:rPr lang="en-US" sz="1800" b="1" dirty="0">
                          <a:solidFill>
                            <a:srgbClr val="003399"/>
                          </a:solidFill>
                          <a:latin typeface="Arial Narrow" charset="0"/>
                        </a:rPr>
                        <a:t>The Authority Group</a:t>
                      </a: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rgbClr val="003399"/>
                        </a:solidFill>
                        <a:effectLst/>
                        <a:latin typeface="Arial" charset="0"/>
                        <a:ea typeface="ＭＳ Ｐゴシック" charset="0"/>
                        <a:sym typeface="Wingdings" charset="0"/>
                      </a:endParaRP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071480">
                <a:tc>
                  <a:txBody>
                    <a:bodyPr/>
                    <a:lstStyle/>
                    <a:p>
                      <a:pPr marL="0" marR="0" lvl="0" indent="0" algn="l" defTabSz="1019175" rtl="0" eaLnBrk="1" fontAlgn="base" latinLnBrk="0" hangingPunct="1">
                        <a:lnSpc>
                          <a:spcPct val="100000"/>
                        </a:lnSpc>
                        <a:spcBef>
                          <a:spcPct val="20000"/>
                        </a:spcBef>
                        <a:spcAft>
                          <a:spcPct val="0"/>
                        </a:spcAft>
                        <a:buClrTx/>
                        <a:buSzTx/>
                        <a:buFontTx/>
                        <a:buNone/>
                        <a:tabLst/>
                        <a:defRPr/>
                      </a:pPr>
                      <a:r>
                        <a:rPr lang="en-US" sz="1800" b="1" dirty="0">
                          <a:solidFill>
                            <a:srgbClr val="003399"/>
                          </a:solidFill>
                          <a:latin typeface="Arial Narrow" charset="0"/>
                        </a:rPr>
                        <a:t>The Involve Group</a:t>
                      </a: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rgbClr val="003399"/>
                        </a:solidFill>
                        <a:effectLst/>
                        <a:latin typeface="Arial" charset="0"/>
                        <a:ea typeface="ＭＳ Ｐゴシック" charset="0"/>
                        <a:sym typeface="Wingdings" charset="0"/>
                      </a:endParaRP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071480">
                <a:tc>
                  <a:txBody>
                    <a:bodyPr/>
                    <a:lstStyle/>
                    <a:p>
                      <a:pPr marL="0" marR="0" lvl="0" indent="0" algn="l" defTabSz="1019175" rtl="0" eaLnBrk="1" fontAlgn="base" latinLnBrk="0" hangingPunct="1">
                        <a:lnSpc>
                          <a:spcPct val="100000"/>
                        </a:lnSpc>
                        <a:spcBef>
                          <a:spcPct val="20000"/>
                        </a:spcBef>
                        <a:spcAft>
                          <a:spcPct val="0"/>
                        </a:spcAft>
                        <a:buClrTx/>
                        <a:buSzTx/>
                        <a:buFontTx/>
                        <a:buNone/>
                        <a:tabLst/>
                        <a:defRPr/>
                      </a:pPr>
                      <a:r>
                        <a:rPr lang="en-US" sz="1800" b="1" dirty="0">
                          <a:solidFill>
                            <a:srgbClr val="003399"/>
                          </a:solidFill>
                          <a:latin typeface="Arial Narrow" charset="0"/>
                        </a:rPr>
                        <a:t>The Inform Group</a:t>
                      </a: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rgbClr val="003399"/>
                        </a:solidFill>
                        <a:effectLst/>
                        <a:latin typeface="Arial" charset="0"/>
                        <a:ea typeface="ＭＳ Ｐゴシック" charset="0"/>
                        <a:sym typeface="Wingdings" charset="0"/>
                      </a:endParaRP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930906">
                <a:tc>
                  <a:txBody>
                    <a:bodyPr/>
                    <a:lstStyle/>
                    <a:p>
                      <a:pPr marL="0" marR="0" lvl="0" indent="0" algn="l" defTabSz="1019175" rtl="0" eaLnBrk="1" fontAlgn="base" latinLnBrk="0" hangingPunct="1">
                        <a:lnSpc>
                          <a:spcPct val="100000"/>
                        </a:lnSpc>
                        <a:spcBef>
                          <a:spcPct val="20000"/>
                        </a:spcBef>
                        <a:spcAft>
                          <a:spcPct val="0"/>
                        </a:spcAft>
                        <a:buClrTx/>
                        <a:buSzTx/>
                        <a:buFontTx/>
                        <a:buNone/>
                        <a:tabLst/>
                        <a:defRPr/>
                      </a:pPr>
                      <a:r>
                        <a:rPr lang="en-US" sz="1800" b="1" dirty="0">
                          <a:solidFill>
                            <a:srgbClr val="003399"/>
                          </a:solidFill>
                          <a:latin typeface="Arial Narrow" charset="0"/>
                        </a:rPr>
                        <a:t>The Consider Group</a:t>
                      </a:r>
                    </a:p>
                    <a:p>
                      <a:pPr marL="0" marR="0" lvl="0" indent="0" algn="l" defTabSz="1019175"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rgbClr val="003399"/>
                        </a:solidFill>
                        <a:effectLst/>
                        <a:latin typeface="Arial" charset="0"/>
                        <a:ea typeface="ＭＳ Ｐゴシック" charset="0"/>
                      </a:endParaRP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p>
                      <a:pPr marL="0" marR="0" lvl="0" indent="0" algn="l"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3399"/>
                          </a:solidFill>
                          <a:effectLst/>
                          <a:latin typeface="Arial" charset="0"/>
                          <a:ea typeface="ＭＳ Ｐゴシック" charset="0"/>
                          <a:sym typeface="Wingdings" charset="0"/>
                        </a:rPr>
                        <a:t></a:t>
                      </a: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9175"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rgbClr val="003399"/>
                        </a:solidFill>
                        <a:effectLst/>
                        <a:latin typeface="Arial" charset="0"/>
                        <a:ea typeface="ＭＳ Ｐゴシック" charset="0"/>
                        <a:sym typeface="Wingdings" charset="0"/>
                      </a:endParaRPr>
                    </a:p>
                  </a:txBody>
                  <a:tcPr marL="101859" marR="101859" marT="50925" marB="50925"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67544" y="1916832"/>
            <a:ext cx="8316416" cy="4464496"/>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0897" name="Rectangle 2"/>
          <p:cNvSpPr>
            <a:spLocks noGrp="1" noChangeArrowheads="1"/>
          </p:cNvSpPr>
          <p:nvPr>
            <p:ph type="title"/>
          </p:nvPr>
        </p:nvSpPr>
        <p:spPr>
          <a:xfrm>
            <a:off x="1098376" y="538163"/>
            <a:ext cx="6858000" cy="514350"/>
          </a:xfrm>
        </p:spPr>
        <p:txBody>
          <a:bodyPr/>
          <a:lstStyle/>
          <a:p>
            <a:pPr eaLnBrk="1" hangingPunct="1"/>
            <a:r>
              <a:rPr lang="en-US" dirty="0">
                <a:latin typeface="Arial" charset="0"/>
              </a:rPr>
              <a:t>Scoping the Appetite for Change  </a:t>
            </a:r>
          </a:p>
        </p:txBody>
      </p:sp>
      <p:grpSp>
        <p:nvGrpSpPr>
          <p:cNvPr id="80898" name="Group 228"/>
          <p:cNvGrpSpPr>
            <a:grpSpLocks/>
          </p:cNvGrpSpPr>
          <p:nvPr/>
        </p:nvGrpSpPr>
        <p:grpSpPr bwMode="auto">
          <a:xfrm>
            <a:off x="2554238" y="2576215"/>
            <a:ext cx="3962400" cy="3109913"/>
            <a:chOff x="816" y="1776"/>
            <a:chExt cx="2496" cy="2496"/>
          </a:xfrm>
        </p:grpSpPr>
        <p:sp>
          <p:nvSpPr>
            <p:cNvPr id="80927" name="Line 229"/>
            <p:cNvSpPr>
              <a:spLocks noChangeShapeType="1"/>
            </p:cNvSpPr>
            <p:nvPr/>
          </p:nvSpPr>
          <p:spPr bwMode="auto">
            <a:xfrm>
              <a:off x="816" y="3024"/>
              <a:ext cx="2496" cy="0"/>
            </a:xfrm>
            <a:prstGeom prst="line">
              <a:avLst/>
            </a:prstGeom>
            <a:noFill/>
            <a:ln w="9525">
              <a:solidFill>
                <a:srgbClr val="003399"/>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80928" name="Line 230"/>
            <p:cNvSpPr>
              <a:spLocks noChangeShapeType="1"/>
            </p:cNvSpPr>
            <p:nvPr/>
          </p:nvSpPr>
          <p:spPr bwMode="auto">
            <a:xfrm rot="5400000" flipV="1">
              <a:off x="816" y="3024"/>
              <a:ext cx="2496" cy="0"/>
            </a:xfrm>
            <a:prstGeom prst="line">
              <a:avLst/>
            </a:prstGeom>
            <a:noFill/>
            <a:ln w="9525">
              <a:solidFill>
                <a:srgbClr val="003399"/>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grpSp>
      <p:sp>
        <p:nvSpPr>
          <p:cNvPr id="80899" name="Line 232"/>
          <p:cNvSpPr>
            <a:spLocks noChangeShapeType="1"/>
          </p:cNvSpPr>
          <p:nvPr/>
        </p:nvSpPr>
        <p:spPr bwMode="auto">
          <a:xfrm rot="2616216">
            <a:off x="2554238" y="4131965"/>
            <a:ext cx="3962400" cy="0"/>
          </a:xfrm>
          <a:prstGeom prst="line">
            <a:avLst/>
          </a:prstGeom>
          <a:noFill/>
          <a:ln w="9525">
            <a:solidFill>
              <a:srgbClr val="003399"/>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80900" name="Line 233"/>
          <p:cNvSpPr>
            <a:spLocks noChangeShapeType="1"/>
          </p:cNvSpPr>
          <p:nvPr/>
        </p:nvSpPr>
        <p:spPr bwMode="auto">
          <a:xfrm rot="8016216" flipV="1">
            <a:off x="2678063" y="4076403"/>
            <a:ext cx="3825875" cy="3175"/>
          </a:xfrm>
          <a:prstGeom prst="line">
            <a:avLst/>
          </a:prstGeom>
          <a:noFill/>
          <a:ln w="9525">
            <a:solidFill>
              <a:srgbClr val="003399"/>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80901" name="Text Box 234"/>
          <p:cNvSpPr txBox="1">
            <a:spLocks noChangeArrowheads="1"/>
          </p:cNvSpPr>
          <p:nvPr/>
        </p:nvSpPr>
        <p:spPr bwMode="auto">
          <a:xfrm>
            <a:off x="683568" y="2257708"/>
            <a:ext cx="195277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bg1"/>
                </a:solidFill>
              </a:rPr>
              <a:t>Business Definition /</a:t>
            </a:r>
          </a:p>
          <a:p>
            <a:pPr eaLnBrk="1" hangingPunct="1"/>
            <a:r>
              <a:rPr lang="en-US" sz="1400" b="1" dirty="0">
                <a:solidFill>
                  <a:schemeClr val="bg1"/>
                </a:solidFill>
              </a:rPr>
              <a:t>Mandate </a:t>
            </a:r>
          </a:p>
        </p:txBody>
      </p:sp>
      <p:sp>
        <p:nvSpPr>
          <p:cNvPr id="80902" name="Text Box 235"/>
          <p:cNvSpPr txBox="1">
            <a:spLocks noChangeArrowheads="1"/>
          </p:cNvSpPr>
          <p:nvPr/>
        </p:nvSpPr>
        <p:spPr bwMode="auto">
          <a:xfrm>
            <a:off x="4268738" y="1988840"/>
            <a:ext cx="56038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chemeClr val="bg1"/>
                </a:solidFill>
              </a:rPr>
              <a:t>Risk</a:t>
            </a:r>
          </a:p>
        </p:txBody>
      </p:sp>
      <p:sp>
        <p:nvSpPr>
          <p:cNvPr id="80903" name="Text Box 236"/>
          <p:cNvSpPr txBox="1">
            <a:spLocks noChangeArrowheads="1"/>
          </p:cNvSpPr>
          <p:nvPr/>
        </p:nvSpPr>
        <p:spPr bwMode="auto">
          <a:xfrm>
            <a:off x="6516216" y="2260104"/>
            <a:ext cx="8064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bg1"/>
                </a:solidFill>
              </a:rPr>
              <a:t>Growth</a:t>
            </a:r>
          </a:p>
        </p:txBody>
      </p:sp>
      <p:sp>
        <p:nvSpPr>
          <p:cNvPr id="80904" name="Text Box 237"/>
          <p:cNvSpPr txBox="1">
            <a:spLocks noChangeArrowheads="1"/>
          </p:cNvSpPr>
          <p:nvPr/>
        </p:nvSpPr>
        <p:spPr bwMode="auto">
          <a:xfrm>
            <a:off x="6804248" y="3963690"/>
            <a:ext cx="126682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bg1"/>
                </a:solidFill>
              </a:rPr>
              <a:t>Organization</a:t>
            </a:r>
          </a:p>
          <a:p>
            <a:pPr eaLnBrk="1" hangingPunct="1"/>
            <a:r>
              <a:rPr lang="en-US" sz="1400" b="1" dirty="0">
                <a:solidFill>
                  <a:schemeClr val="bg1"/>
                </a:solidFill>
              </a:rPr>
              <a:t>Management</a:t>
            </a:r>
          </a:p>
        </p:txBody>
      </p:sp>
      <p:sp>
        <p:nvSpPr>
          <p:cNvPr id="80905" name="Text Box 238"/>
          <p:cNvSpPr txBox="1">
            <a:spLocks noChangeArrowheads="1"/>
          </p:cNvSpPr>
          <p:nvPr/>
        </p:nvSpPr>
        <p:spPr bwMode="auto">
          <a:xfrm>
            <a:off x="971600" y="3914824"/>
            <a:ext cx="1277938"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bg1"/>
                </a:solidFill>
              </a:rPr>
              <a:t>Financial </a:t>
            </a:r>
          </a:p>
          <a:p>
            <a:pPr eaLnBrk="1" hangingPunct="1"/>
            <a:r>
              <a:rPr lang="en-US" sz="1400" b="1" dirty="0">
                <a:solidFill>
                  <a:schemeClr val="bg1"/>
                </a:solidFill>
              </a:rPr>
              <a:t>Management</a:t>
            </a:r>
          </a:p>
        </p:txBody>
      </p:sp>
      <p:sp>
        <p:nvSpPr>
          <p:cNvPr id="80906" name="Text Box 239"/>
          <p:cNvSpPr txBox="1">
            <a:spLocks noChangeArrowheads="1"/>
          </p:cNvSpPr>
          <p:nvPr/>
        </p:nvSpPr>
        <p:spPr bwMode="auto">
          <a:xfrm>
            <a:off x="1331640" y="5589240"/>
            <a:ext cx="164660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bg1"/>
                </a:solidFill>
              </a:rPr>
              <a:t>Marketing / Sales</a:t>
            </a:r>
          </a:p>
          <a:p>
            <a:pPr eaLnBrk="1" hangingPunct="1"/>
            <a:r>
              <a:rPr lang="en-US" sz="1400" b="1" dirty="0">
                <a:solidFill>
                  <a:schemeClr val="bg1"/>
                </a:solidFill>
              </a:rPr>
              <a:t>Communications</a:t>
            </a:r>
          </a:p>
        </p:txBody>
      </p:sp>
      <p:sp>
        <p:nvSpPr>
          <p:cNvPr id="80907" name="Text Box 240"/>
          <p:cNvSpPr txBox="1">
            <a:spLocks noChangeArrowheads="1"/>
          </p:cNvSpPr>
          <p:nvPr/>
        </p:nvSpPr>
        <p:spPr bwMode="auto">
          <a:xfrm>
            <a:off x="3945660" y="5865515"/>
            <a:ext cx="117320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bg1"/>
                </a:solidFill>
              </a:rPr>
              <a:t>R&amp;D /</a:t>
            </a:r>
          </a:p>
          <a:p>
            <a:pPr eaLnBrk="1" hangingPunct="1"/>
            <a:r>
              <a:rPr lang="en-US" sz="1400" b="1" dirty="0">
                <a:solidFill>
                  <a:schemeClr val="bg1"/>
                </a:solidFill>
              </a:rPr>
              <a:t>Technology</a:t>
            </a:r>
          </a:p>
        </p:txBody>
      </p:sp>
      <p:sp>
        <p:nvSpPr>
          <p:cNvPr id="80908" name="Text Box 241"/>
          <p:cNvSpPr txBox="1">
            <a:spLocks noChangeArrowheads="1"/>
          </p:cNvSpPr>
          <p:nvPr/>
        </p:nvSpPr>
        <p:spPr bwMode="auto">
          <a:xfrm>
            <a:off x="6251525" y="5417840"/>
            <a:ext cx="1792288"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bg1"/>
                </a:solidFill>
              </a:rPr>
              <a:t>Service Delivery /</a:t>
            </a:r>
          </a:p>
          <a:p>
            <a:pPr eaLnBrk="1" hangingPunct="1"/>
            <a:r>
              <a:rPr lang="en-US" sz="1400" b="1" dirty="0">
                <a:solidFill>
                  <a:schemeClr val="bg1"/>
                </a:solidFill>
              </a:rPr>
              <a:t>Production /</a:t>
            </a:r>
          </a:p>
          <a:p>
            <a:pPr eaLnBrk="1" hangingPunct="1"/>
            <a:r>
              <a:rPr lang="en-US" sz="1400" b="1" dirty="0">
                <a:solidFill>
                  <a:schemeClr val="bg1"/>
                </a:solidFill>
              </a:rPr>
              <a:t>Manufacturing</a:t>
            </a:r>
          </a:p>
        </p:txBody>
      </p:sp>
      <p:sp>
        <p:nvSpPr>
          <p:cNvPr id="80909" name="Text Box 242"/>
          <p:cNvSpPr txBox="1">
            <a:spLocks noChangeArrowheads="1"/>
          </p:cNvSpPr>
          <p:nvPr/>
        </p:nvSpPr>
        <p:spPr bwMode="auto">
          <a:xfrm>
            <a:off x="2557413" y="2369840"/>
            <a:ext cx="387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X</a:t>
            </a:r>
          </a:p>
        </p:txBody>
      </p:sp>
      <p:sp>
        <p:nvSpPr>
          <p:cNvPr id="80910" name="Text Box 243"/>
          <p:cNvSpPr txBox="1">
            <a:spLocks noChangeArrowheads="1"/>
          </p:cNvSpPr>
          <p:nvPr/>
        </p:nvSpPr>
        <p:spPr bwMode="auto">
          <a:xfrm>
            <a:off x="4348113" y="2217440"/>
            <a:ext cx="387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X</a:t>
            </a:r>
          </a:p>
        </p:txBody>
      </p:sp>
      <p:sp>
        <p:nvSpPr>
          <p:cNvPr id="80911" name="Text Box 244"/>
          <p:cNvSpPr txBox="1">
            <a:spLocks noChangeArrowheads="1"/>
          </p:cNvSpPr>
          <p:nvPr/>
        </p:nvSpPr>
        <p:spPr bwMode="auto">
          <a:xfrm>
            <a:off x="6132463" y="2369840"/>
            <a:ext cx="387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X</a:t>
            </a:r>
          </a:p>
        </p:txBody>
      </p:sp>
      <p:sp>
        <p:nvSpPr>
          <p:cNvPr id="80912" name="Text Box 245"/>
          <p:cNvSpPr txBox="1">
            <a:spLocks noChangeArrowheads="1"/>
          </p:cNvSpPr>
          <p:nvPr/>
        </p:nvSpPr>
        <p:spPr bwMode="auto">
          <a:xfrm>
            <a:off x="6419800" y="3893840"/>
            <a:ext cx="387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X</a:t>
            </a:r>
          </a:p>
        </p:txBody>
      </p:sp>
      <p:sp>
        <p:nvSpPr>
          <p:cNvPr id="80913" name="Text Box 246"/>
          <p:cNvSpPr txBox="1">
            <a:spLocks noChangeArrowheads="1"/>
          </p:cNvSpPr>
          <p:nvPr/>
        </p:nvSpPr>
        <p:spPr bwMode="auto">
          <a:xfrm>
            <a:off x="5834013" y="5341640"/>
            <a:ext cx="387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X</a:t>
            </a:r>
          </a:p>
        </p:txBody>
      </p:sp>
      <p:sp>
        <p:nvSpPr>
          <p:cNvPr id="80914" name="Text Box 247"/>
          <p:cNvSpPr txBox="1">
            <a:spLocks noChangeArrowheads="1"/>
          </p:cNvSpPr>
          <p:nvPr/>
        </p:nvSpPr>
        <p:spPr bwMode="auto">
          <a:xfrm>
            <a:off x="4360813" y="5506740"/>
            <a:ext cx="387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X</a:t>
            </a:r>
          </a:p>
        </p:txBody>
      </p:sp>
      <p:sp>
        <p:nvSpPr>
          <p:cNvPr id="80915" name="Text Box 248"/>
          <p:cNvSpPr txBox="1">
            <a:spLocks noChangeArrowheads="1"/>
          </p:cNvSpPr>
          <p:nvPr/>
        </p:nvSpPr>
        <p:spPr bwMode="auto">
          <a:xfrm>
            <a:off x="3014613" y="5417840"/>
            <a:ext cx="387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X</a:t>
            </a:r>
          </a:p>
        </p:txBody>
      </p:sp>
      <p:sp>
        <p:nvSpPr>
          <p:cNvPr id="80916" name="Text Box 249"/>
          <p:cNvSpPr txBox="1">
            <a:spLocks noChangeArrowheads="1"/>
          </p:cNvSpPr>
          <p:nvPr/>
        </p:nvSpPr>
        <p:spPr bwMode="auto">
          <a:xfrm>
            <a:off x="2152600" y="3912890"/>
            <a:ext cx="387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X</a:t>
            </a:r>
          </a:p>
        </p:txBody>
      </p:sp>
      <p:sp>
        <p:nvSpPr>
          <p:cNvPr id="80917" name="Text Box 250"/>
          <p:cNvSpPr txBox="1">
            <a:spLocks noChangeArrowheads="1"/>
          </p:cNvSpPr>
          <p:nvPr/>
        </p:nvSpPr>
        <p:spPr bwMode="auto">
          <a:xfrm>
            <a:off x="3481338" y="3870028"/>
            <a:ext cx="368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a:t>
            </a:r>
          </a:p>
        </p:txBody>
      </p:sp>
      <p:sp>
        <p:nvSpPr>
          <p:cNvPr id="80918" name="Text Box 251"/>
          <p:cNvSpPr txBox="1">
            <a:spLocks noChangeArrowheads="1"/>
          </p:cNvSpPr>
          <p:nvPr/>
        </p:nvSpPr>
        <p:spPr bwMode="auto">
          <a:xfrm>
            <a:off x="5221238" y="3879553"/>
            <a:ext cx="368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a:t>
            </a:r>
          </a:p>
        </p:txBody>
      </p:sp>
      <p:sp>
        <p:nvSpPr>
          <p:cNvPr id="80919" name="Text Box 252"/>
          <p:cNvSpPr txBox="1">
            <a:spLocks noChangeArrowheads="1"/>
          </p:cNvSpPr>
          <p:nvPr/>
        </p:nvSpPr>
        <p:spPr bwMode="auto">
          <a:xfrm>
            <a:off x="3776613" y="3360440"/>
            <a:ext cx="368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a:t>
            </a:r>
          </a:p>
        </p:txBody>
      </p:sp>
      <p:sp>
        <p:nvSpPr>
          <p:cNvPr id="80920" name="Text Box 253"/>
          <p:cNvSpPr txBox="1">
            <a:spLocks noChangeArrowheads="1"/>
          </p:cNvSpPr>
          <p:nvPr/>
        </p:nvSpPr>
        <p:spPr bwMode="auto">
          <a:xfrm>
            <a:off x="4357638" y="3212803"/>
            <a:ext cx="368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chemeClr val="bg1"/>
                </a:solidFill>
                <a:cs typeface="Arial" charset="0"/>
              </a:rPr>
              <a:t>●</a:t>
            </a:r>
          </a:p>
        </p:txBody>
      </p:sp>
      <p:sp>
        <p:nvSpPr>
          <p:cNvPr id="80921" name="Text Box 254"/>
          <p:cNvSpPr txBox="1">
            <a:spLocks noChangeArrowheads="1"/>
          </p:cNvSpPr>
          <p:nvPr/>
        </p:nvSpPr>
        <p:spPr bwMode="auto">
          <a:xfrm>
            <a:off x="4876750" y="3341390"/>
            <a:ext cx="368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a:t>
            </a:r>
          </a:p>
        </p:txBody>
      </p:sp>
      <p:sp>
        <p:nvSpPr>
          <p:cNvPr id="80922" name="Text Box 255"/>
          <p:cNvSpPr txBox="1">
            <a:spLocks noChangeArrowheads="1"/>
          </p:cNvSpPr>
          <p:nvPr/>
        </p:nvSpPr>
        <p:spPr bwMode="auto">
          <a:xfrm>
            <a:off x="3779788" y="4487565"/>
            <a:ext cx="368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a:t>
            </a:r>
          </a:p>
        </p:txBody>
      </p:sp>
      <p:sp>
        <p:nvSpPr>
          <p:cNvPr id="80923" name="Text Box 256"/>
          <p:cNvSpPr txBox="1">
            <a:spLocks noChangeArrowheads="1"/>
          </p:cNvSpPr>
          <p:nvPr/>
        </p:nvSpPr>
        <p:spPr bwMode="auto">
          <a:xfrm>
            <a:off x="4357638" y="4638378"/>
            <a:ext cx="368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a:t>
            </a:r>
          </a:p>
        </p:txBody>
      </p:sp>
      <p:sp>
        <p:nvSpPr>
          <p:cNvPr id="80924" name="Text Box 257"/>
          <p:cNvSpPr txBox="1">
            <a:spLocks noChangeArrowheads="1"/>
          </p:cNvSpPr>
          <p:nvPr/>
        </p:nvSpPr>
        <p:spPr bwMode="auto">
          <a:xfrm>
            <a:off x="5011688" y="4501853"/>
            <a:ext cx="368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a:t>
            </a:r>
          </a:p>
        </p:txBody>
      </p:sp>
      <p:sp>
        <p:nvSpPr>
          <p:cNvPr id="80925" name="Text Box 258"/>
          <p:cNvSpPr txBox="1">
            <a:spLocks noChangeArrowheads="1"/>
          </p:cNvSpPr>
          <p:nvPr/>
        </p:nvSpPr>
        <p:spPr bwMode="auto">
          <a:xfrm>
            <a:off x="179388" y="1052736"/>
            <a:ext cx="8077200"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chemeClr val="bg1"/>
                </a:solidFill>
              </a:rPr>
              <a:t>Circle the symbol that would be former CEO Chris Norcross’</a:t>
            </a:r>
            <a:r>
              <a:rPr lang="fr-CA" sz="1400" dirty="0">
                <a:solidFill>
                  <a:schemeClr val="bg1"/>
                </a:solidFill>
              </a:rPr>
              <a:t>s</a:t>
            </a:r>
            <a:r>
              <a:rPr lang="en-US" sz="1400" dirty="0">
                <a:solidFill>
                  <a:schemeClr val="bg1"/>
                </a:solidFill>
              </a:rPr>
              <a:t> </a:t>
            </a:r>
            <a:r>
              <a:rPr lang="en-US" altLang="ja-JP" sz="1400" dirty="0">
                <a:solidFill>
                  <a:schemeClr val="bg1"/>
                </a:solidFill>
              </a:rPr>
              <a:t> likely answer</a:t>
            </a:r>
          </a:p>
          <a:p>
            <a:pPr eaLnBrk="1" hangingPunct="1"/>
            <a:r>
              <a:rPr lang="en-US" sz="1400" dirty="0">
                <a:solidFill>
                  <a:schemeClr val="bg1"/>
                </a:solidFill>
              </a:rPr>
              <a:t>X means change is acceptable    ● means change is not acceptable</a:t>
            </a:r>
          </a:p>
          <a:p>
            <a:pPr eaLnBrk="1" hangingPunct="1"/>
            <a:r>
              <a:rPr lang="en-US" sz="1600" b="1" dirty="0">
                <a:solidFill>
                  <a:schemeClr val="bg1"/>
                </a:solidFill>
              </a:rPr>
              <a:t>Question:</a:t>
            </a:r>
            <a:r>
              <a:rPr lang="en-US" sz="1600" dirty="0">
                <a:solidFill>
                  <a:schemeClr val="bg1"/>
                </a:solidFill>
              </a:rPr>
              <a:t> What does it mean if not all 8 strategies can be candidates for change?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4">
            <a:extLst>
              <a:ext uri="{FF2B5EF4-FFF2-40B4-BE49-F238E27FC236}">
                <a16:creationId xmlns:a16="http://schemas.microsoft.com/office/drawing/2014/main" id="{ADE9EF0D-D91A-8341-82EF-9B735C41E458}"/>
              </a:ext>
            </a:extLst>
          </p:cNvPr>
          <p:cNvSpPr>
            <a:spLocks noChangeArrowheads="1"/>
          </p:cNvSpPr>
          <p:nvPr/>
        </p:nvSpPr>
        <p:spPr bwMode="auto">
          <a:xfrm>
            <a:off x="468313" y="1628775"/>
            <a:ext cx="8675687" cy="4824413"/>
          </a:xfrm>
          <a:prstGeom prst="rect">
            <a:avLst/>
          </a:prstGeom>
          <a:solidFill>
            <a:srgbClr val="FFFFFF"/>
          </a:solidFill>
          <a:ln w="9525">
            <a:solidFill>
              <a:srgbClr val="FFFFFF"/>
            </a:solidFill>
            <a:round/>
            <a:headEnd/>
            <a:tailEnd/>
          </a:ln>
        </p:spPr>
        <p:txBody>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US" altLang="en-US" sz="1800">
              <a:solidFill>
                <a:schemeClr val="tx1"/>
              </a:solidFill>
            </a:endParaRPr>
          </a:p>
        </p:txBody>
      </p:sp>
      <p:sp>
        <p:nvSpPr>
          <p:cNvPr id="33795" name="Rectangle 2">
            <a:extLst>
              <a:ext uri="{FF2B5EF4-FFF2-40B4-BE49-F238E27FC236}">
                <a16:creationId xmlns:a16="http://schemas.microsoft.com/office/drawing/2014/main" id="{BB3CE158-65C2-924F-A344-A1C55E707E40}"/>
              </a:ext>
            </a:extLst>
          </p:cNvPr>
          <p:cNvSpPr>
            <a:spLocks noGrp="1" noChangeArrowheads="1"/>
          </p:cNvSpPr>
          <p:nvPr>
            <p:ph type="title"/>
          </p:nvPr>
        </p:nvSpPr>
        <p:spPr>
          <a:xfrm>
            <a:off x="755650" y="260350"/>
            <a:ext cx="6858000" cy="514350"/>
          </a:xfrm>
        </p:spPr>
        <p:txBody>
          <a:bodyPr/>
          <a:lstStyle/>
          <a:p>
            <a:pPr eaLnBrk="1" hangingPunct="1"/>
            <a:r>
              <a:rPr lang="en-US" altLang="en-US">
                <a:ea typeface="ＭＳ Ｐゴシック" panose="020B0600070205080204" pitchFamily="34" charset="-128"/>
              </a:rPr>
              <a:t>Scoping the Appetite for Change  </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grpSp>
        <p:nvGrpSpPr>
          <p:cNvPr id="33796" name="Group 228">
            <a:extLst>
              <a:ext uri="{FF2B5EF4-FFF2-40B4-BE49-F238E27FC236}">
                <a16:creationId xmlns:a16="http://schemas.microsoft.com/office/drawing/2014/main" id="{D265381F-60E7-E240-8668-154D02E1531E}"/>
              </a:ext>
            </a:extLst>
          </p:cNvPr>
          <p:cNvGrpSpPr>
            <a:grpSpLocks/>
          </p:cNvGrpSpPr>
          <p:nvPr/>
        </p:nvGrpSpPr>
        <p:grpSpPr bwMode="auto">
          <a:xfrm>
            <a:off x="2378075" y="2325688"/>
            <a:ext cx="3962400" cy="3109912"/>
            <a:chOff x="816" y="1776"/>
            <a:chExt cx="2496" cy="2496"/>
          </a:xfrm>
        </p:grpSpPr>
        <p:sp>
          <p:nvSpPr>
            <p:cNvPr id="33868" name="Line 229">
              <a:extLst>
                <a:ext uri="{FF2B5EF4-FFF2-40B4-BE49-F238E27FC236}">
                  <a16:creationId xmlns:a16="http://schemas.microsoft.com/office/drawing/2014/main" id="{F21FCCDA-A8F6-2348-AEC1-8158201C64BB}"/>
                </a:ext>
              </a:extLst>
            </p:cNvPr>
            <p:cNvSpPr>
              <a:spLocks noChangeShapeType="1"/>
            </p:cNvSpPr>
            <p:nvPr/>
          </p:nvSpPr>
          <p:spPr bwMode="auto">
            <a:xfrm>
              <a:off x="816" y="3024"/>
              <a:ext cx="2496" cy="0"/>
            </a:xfrm>
            <a:prstGeom prst="line">
              <a:avLst/>
            </a:prstGeom>
            <a:noFill/>
            <a:ln w="952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69" name="Line 230">
              <a:extLst>
                <a:ext uri="{FF2B5EF4-FFF2-40B4-BE49-F238E27FC236}">
                  <a16:creationId xmlns:a16="http://schemas.microsoft.com/office/drawing/2014/main" id="{0DAC72ED-45AD-1041-B587-CFC94574D5C2}"/>
                </a:ext>
              </a:extLst>
            </p:cNvPr>
            <p:cNvSpPr>
              <a:spLocks noChangeShapeType="1"/>
            </p:cNvSpPr>
            <p:nvPr/>
          </p:nvSpPr>
          <p:spPr bwMode="auto">
            <a:xfrm rot="5400000" flipV="1">
              <a:off x="816" y="3024"/>
              <a:ext cx="2496" cy="0"/>
            </a:xfrm>
            <a:prstGeom prst="line">
              <a:avLst/>
            </a:prstGeom>
            <a:noFill/>
            <a:ln w="952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3797" name="Line 232">
            <a:extLst>
              <a:ext uri="{FF2B5EF4-FFF2-40B4-BE49-F238E27FC236}">
                <a16:creationId xmlns:a16="http://schemas.microsoft.com/office/drawing/2014/main" id="{E15FF9EE-7DE9-4C4F-9C7E-94711C6A1E37}"/>
              </a:ext>
            </a:extLst>
          </p:cNvPr>
          <p:cNvSpPr>
            <a:spLocks noChangeShapeType="1"/>
          </p:cNvSpPr>
          <p:nvPr/>
        </p:nvSpPr>
        <p:spPr bwMode="auto">
          <a:xfrm rot="2616216">
            <a:off x="2378075" y="3881438"/>
            <a:ext cx="3962400" cy="0"/>
          </a:xfrm>
          <a:prstGeom prst="line">
            <a:avLst/>
          </a:prstGeom>
          <a:noFill/>
          <a:ln w="952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8" name="Line 233">
            <a:extLst>
              <a:ext uri="{FF2B5EF4-FFF2-40B4-BE49-F238E27FC236}">
                <a16:creationId xmlns:a16="http://schemas.microsoft.com/office/drawing/2014/main" id="{D0BB5D12-D3A8-6343-9177-3427382E2551}"/>
              </a:ext>
            </a:extLst>
          </p:cNvPr>
          <p:cNvSpPr>
            <a:spLocks noChangeShapeType="1"/>
          </p:cNvSpPr>
          <p:nvPr/>
        </p:nvSpPr>
        <p:spPr bwMode="auto">
          <a:xfrm rot="8016216" flipV="1">
            <a:off x="2501900" y="3825875"/>
            <a:ext cx="3825875" cy="3175"/>
          </a:xfrm>
          <a:prstGeom prst="line">
            <a:avLst/>
          </a:prstGeom>
          <a:noFill/>
          <a:ln w="952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9" name="Text Box 234">
            <a:extLst>
              <a:ext uri="{FF2B5EF4-FFF2-40B4-BE49-F238E27FC236}">
                <a16:creationId xmlns:a16="http://schemas.microsoft.com/office/drawing/2014/main" id="{E7A55EEB-FF98-394F-AE38-C2C8214D8008}"/>
              </a:ext>
            </a:extLst>
          </p:cNvPr>
          <p:cNvSpPr txBox="1">
            <a:spLocks noChangeArrowheads="1"/>
          </p:cNvSpPr>
          <p:nvPr/>
        </p:nvSpPr>
        <p:spPr bwMode="auto">
          <a:xfrm>
            <a:off x="2235200" y="1738313"/>
            <a:ext cx="91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sz="1400">
                <a:solidFill>
                  <a:srgbClr val="0000FF"/>
                </a:solidFill>
              </a:rPr>
              <a:t>Mandate </a:t>
            </a:r>
          </a:p>
        </p:txBody>
      </p:sp>
      <p:sp>
        <p:nvSpPr>
          <p:cNvPr id="33800" name="Text Box 235">
            <a:extLst>
              <a:ext uri="{FF2B5EF4-FFF2-40B4-BE49-F238E27FC236}">
                <a16:creationId xmlns:a16="http://schemas.microsoft.com/office/drawing/2014/main" id="{BA1883C9-2B59-D740-B230-3C00EEAA9800}"/>
              </a:ext>
            </a:extLst>
          </p:cNvPr>
          <p:cNvSpPr txBox="1">
            <a:spLocks noChangeArrowheads="1"/>
          </p:cNvSpPr>
          <p:nvPr/>
        </p:nvSpPr>
        <p:spPr bwMode="auto">
          <a:xfrm>
            <a:off x="4092575" y="1738313"/>
            <a:ext cx="560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sz="1400">
                <a:solidFill>
                  <a:srgbClr val="0000FF"/>
                </a:solidFill>
              </a:rPr>
              <a:t>Risk</a:t>
            </a:r>
          </a:p>
        </p:txBody>
      </p:sp>
      <p:sp>
        <p:nvSpPr>
          <p:cNvPr id="33801" name="Text Box 236">
            <a:extLst>
              <a:ext uri="{FF2B5EF4-FFF2-40B4-BE49-F238E27FC236}">
                <a16:creationId xmlns:a16="http://schemas.microsoft.com/office/drawing/2014/main" id="{6850F32D-E647-614C-A6E6-5E9B183D3AFB}"/>
              </a:ext>
            </a:extLst>
          </p:cNvPr>
          <p:cNvSpPr txBox="1">
            <a:spLocks noChangeArrowheads="1"/>
          </p:cNvSpPr>
          <p:nvPr/>
        </p:nvSpPr>
        <p:spPr bwMode="auto">
          <a:xfrm>
            <a:off x="5619750" y="1738313"/>
            <a:ext cx="80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sz="1400">
                <a:solidFill>
                  <a:srgbClr val="0000FF"/>
                </a:solidFill>
              </a:rPr>
              <a:t>Growth</a:t>
            </a:r>
          </a:p>
        </p:txBody>
      </p:sp>
      <p:sp>
        <p:nvSpPr>
          <p:cNvPr id="33802" name="Text Box 237">
            <a:extLst>
              <a:ext uri="{FF2B5EF4-FFF2-40B4-BE49-F238E27FC236}">
                <a16:creationId xmlns:a16="http://schemas.microsoft.com/office/drawing/2014/main" id="{AA04ADE5-3B48-204D-A662-F9398B6522B0}"/>
              </a:ext>
            </a:extLst>
          </p:cNvPr>
          <p:cNvSpPr txBox="1">
            <a:spLocks noChangeArrowheads="1"/>
          </p:cNvSpPr>
          <p:nvPr/>
        </p:nvSpPr>
        <p:spPr bwMode="auto">
          <a:xfrm>
            <a:off x="6729413" y="3617913"/>
            <a:ext cx="1266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sz="1400">
                <a:solidFill>
                  <a:srgbClr val="0000FF"/>
                </a:solidFill>
              </a:rPr>
              <a:t>Organization</a:t>
            </a:r>
          </a:p>
          <a:p>
            <a:pPr algn="ctr" eaLnBrk="1" hangingPunct="1">
              <a:spcBef>
                <a:spcPct val="0"/>
              </a:spcBef>
            </a:pPr>
            <a:r>
              <a:rPr lang="en-US" altLang="en-US" sz="1400">
                <a:solidFill>
                  <a:srgbClr val="0000FF"/>
                </a:solidFill>
              </a:rPr>
              <a:t>Management</a:t>
            </a:r>
          </a:p>
        </p:txBody>
      </p:sp>
      <p:sp>
        <p:nvSpPr>
          <p:cNvPr id="33803" name="Text Box 238">
            <a:extLst>
              <a:ext uri="{FF2B5EF4-FFF2-40B4-BE49-F238E27FC236}">
                <a16:creationId xmlns:a16="http://schemas.microsoft.com/office/drawing/2014/main" id="{1F06F65E-C073-E44B-BD6F-3532117544B0}"/>
              </a:ext>
            </a:extLst>
          </p:cNvPr>
          <p:cNvSpPr txBox="1">
            <a:spLocks noChangeArrowheads="1"/>
          </p:cNvSpPr>
          <p:nvPr/>
        </p:nvSpPr>
        <p:spPr bwMode="auto">
          <a:xfrm>
            <a:off x="922338" y="3671888"/>
            <a:ext cx="1277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sz="1400">
                <a:solidFill>
                  <a:srgbClr val="0000FF"/>
                </a:solidFill>
              </a:rPr>
              <a:t>Financial </a:t>
            </a:r>
          </a:p>
          <a:p>
            <a:pPr algn="ctr" eaLnBrk="1" hangingPunct="1">
              <a:spcBef>
                <a:spcPct val="0"/>
              </a:spcBef>
            </a:pPr>
            <a:r>
              <a:rPr lang="en-US" altLang="en-US" sz="1400">
                <a:solidFill>
                  <a:srgbClr val="0000FF"/>
                </a:solidFill>
              </a:rPr>
              <a:t>Management</a:t>
            </a:r>
          </a:p>
        </p:txBody>
      </p:sp>
      <p:sp>
        <p:nvSpPr>
          <p:cNvPr id="33804" name="Text Box 239">
            <a:extLst>
              <a:ext uri="{FF2B5EF4-FFF2-40B4-BE49-F238E27FC236}">
                <a16:creationId xmlns:a16="http://schemas.microsoft.com/office/drawing/2014/main" id="{6FB23FDB-3F52-BD4A-BA39-89B96B6E55F5}"/>
              </a:ext>
            </a:extLst>
          </p:cNvPr>
          <p:cNvSpPr txBox="1">
            <a:spLocks noChangeArrowheads="1"/>
          </p:cNvSpPr>
          <p:nvPr/>
        </p:nvSpPr>
        <p:spPr bwMode="auto">
          <a:xfrm>
            <a:off x="1298575" y="5243513"/>
            <a:ext cx="1641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sz="1400">
                <a:solidFill>
                  <a:srgbClr val="0000FF"/>
                </a:solidFill>
              </a:rPr>
              <a:t>Communications</a:t>
            </a:r>
          </a:p>
        </p:txBody>
      </p:sp>
      <p:sp>
        <p:nvSpPr>
          <p:cNvPr id="33805" name="Text Box 240">
            <a:extLst>
              <a:ext uri="{FF2B5EF4-FFF2-40B4-BE49-F238E27FC236}">
                <a16:creationId xmlns:a16="http://schemas.microsoft.com/office/drawing/2014/main" id="{363CA430-F040-014A-9E4C-F9D232107DF5}"/>
              </a:ext>
            </a:extLst>
          </p:cNvPr>
          <p:cNvSpPr txBox="1">
            <a:spLocks noChangeArrowheads="1"/>
          </p:cNvSpPr>
          <p:nvPr/>
        </p:nvSpPr>
        <p:spPr bwMode="auto">
          <a:xfrm>
            <a:off x="3719513" y="5614988"/>
            <a:ext cx="1273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sz="1400">
                <a:solidFill>
                  <a:srgbClr val="0000FF"/>
                </a:solidFill>
              </a:rPr>
              <a:t>R&amp;D</a:t>
            </a:r>
          </a:p>
          <a:p>
            <a:pPr algn="ctr" eaLnBrk="1" hangingPunct="1">
              <a:spcBef>
                <a:spcPct val="0"/>
              </a:spcBef>
            </a:pPr>
            <a:r>
              <a:rPr lang="en-US" altLang="en-US" sz="1400">
                <a:solidFill>
                  <a:srgbClr val="0000FF"/>
                </a:solidFill>
              </a:rPr>
              <a:t>/ Technology</a:t>
            </a:r>
          </a:p>
        </p:txBody>
      </p:sp>
      <p:sp>
        <p:nvSpPr>
          <p:cNvPr id="33806" name="Text Box 241">
            <a:extLst>
              <a:ext uri="{FF2B5EF4-FFF2-40B4-BE49-F238E27FC236}">
                <a16:creationId xmlns:a16="http://schemas.microsoft.com/office/drawing/2014/main" id="{711E9BA9-E7E7-8A4A-8502-76547A577472}"/>
              </a:ext>
            </a:extLst>
          </p:cNvPr>
          <p:cNvSpPr txBox="1">
            <a:spLocks noChangeArrowheads="1"/>
          </p:cNvSpPr>
          <p:nvPr/>
        </p:nvSpPr>
        <p:spPr bwMode="auto">
          <a:xfrm>
            <a:off x="6075363" y="5167313"/>
            <a:ext cx="1792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sz="1400">
                <a:solidFill>
                  <a:srgbClr val="0000FF"/>
                </a:solidFill>
              </a:rPr>
              <a:t>Warranty Claims</a:t>
            </a:r>
          </a:p>
          <a:p>
            <a:pPr algn="ctr" eaLnBrk="1" hangingPunct="1">
              <a:spcBef>
                <a:spcPct val="0"/>
              </a:spcBef>
            </a:pPr>
            <a:r>
              <a:rPr lang="en-US" altLang="en-US" sz="1400">
                <a:solidFill>
                  <a:srgbClr val="0000FF"/>
                </a:solidFill>
              </a:rPr>
              <a:t>Management</a:t>
            </a:r>
          </a:p>
        </p:txBody>
      </p:sp>
      <p:sp>
        <p:nvSpPr>
          <p:cNvPr id="33807" name="Text Box 242">
            <a:extLst>
              <a:ext uri="{FF2B5EF4-FFF2-40B4-BE49-F238E27FC236}">
                <a16:creationId xmlns:a16="http://schemas.microsoft.com/office/drawing/2014/main" id="{076EE695-F734-574F-94F3-CE5CAF72B846}"/>
              </a:ext>
            </a:extLst>
          </p:cNvPr>
          <p:cNvSpPr txBox="1">
            <a:spLocks noChangeArrowheads="1"/>
          </p:cNvSpPr>
          <p:nvPr/>
        </p:nvSpPr>
        <p:spPr bwMode="auto">
          <a:xfrm>
            <a:off x="2595563" y="203358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X</a:t>
            </a:r>
          </a:p>
        </p:txBody>
      </p:sp>
      <p:sp>
        <p:nvSpPr>
          <p:cNvPr id="33808" name="Text Box 243">
            <a:extLst>
              <a:ext uri="{FF2B5EF4-FFF2-40B4-BE49-F238E27FC236}">
                <a16:creationId xmlns:a16="http://schemas.microsoft.com/office/drawing/2014/main" id="{8B88E88B-BE86-6F48-ADF0-51313B33FB41}"/>
              </a:ext>
            </a:extLst>
          </p:cNvPr>
          <p:cNvSpPr txBox="1">
            <a:spLocks noChangeArrowheads="1"/>
          </p:cNvSpPr>
          <p:nvPr/>
        </p:nvSpPr>
        <p:spPr bwMode="auto">
          <a:xfrm>
            <a:off x="4171950" y="196691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X</a:t>
            </a:r>
          </a:p>
        </p:txBody>
      </p:sp>
      <p:sp>
        <p:nvSpPr>
          <p:cNvPr id="33809" name="Text Box 244">
            <a:extLst>
              <a:ext uri="{FF2B5EF4-FFF2-40B4-BE49-F238E27FC236}">
                <a16:creationId xmlns:a16="http://schemas.microsoft.com/office/drawing/2014/main" id="{F4D07B38-58B7-F94A-8805-F67A36D12FE5}"/>
              </a:ext>
            </a:extLst>
          </p:cNvPr>
          <p:cNvSpPr txBox="1">
            <a:spLocks noChangeArrowheads="1"/>
          </p:cNvSpPr>
          <p:nvPr/>
        </p:nvSpPr>
        <p:spPr bwMode="auto">
          <a:xfrm>
            <a:off x="5592763" y="200818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X</a:t>
            </a:r>
          </a:p>
        </p:txBody>
      </p:sp>
      <p:sp>
        <p:nvSpPr>
          <p:cNvPr id="33810" name="Text Box 245">
            <a:extLst>
              <a:ext uri="{FF2B5EF4-FFF2-40B4-BE49-F238E27FC236}">
                <a16:creationId xmlns:a16="http://schemas.microsoft.com/office/drawing/2014/main" id="{002AF515-1F5A-DB41-A901-0CBD1303F44E}"/>
              </a:ext>
            </a:extLst>
          </p:cNvPr>
          <p:cNvSpPr txBox="1">
            <a:spLocks noChangeArrowheads="1"/>
          </p:cNvSpPr>
          <p:nvPr/>
        </p:nvSpPr>
        <p:spPr bwMode="auto">
          <a:xfrm>
            <a:off x="6243638" y="364331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X</a:t>
            </a:r>
          </a:p>
        </p:txBody>
      </p:sp>
      <p:sp>
        <p:nvSpPr>
          <p:cNvPr id="33811" name="Text Box 246">
            <a:extLst>
              <a:ext uri="{FF2B5EF4-FFF2-40B4-BE49-F238E27FC236}">
                <a16:creationId xmlns:a16="http://schemas.microsoft.com/office/drawing/2014/main" id="{470E38BD-B015-CF4E-92EE-84816488A852}"/>
              </a:ext>
            </a:extLst>
          </p:cNvPr>
          <p:cNvSpPr txBox="1">
            <a:spLocks noChangeArrowheads="1"/>
          </p:cNvSpPr>
          <p:nvPr/>
        </p:nvSpPr>
        <p:spPr bwMode="auto">
          <a:xfrm>
            <a:off x="5657850" y="509111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X</a:t>
            </a:r>
          </a:p>
        </p:txBody>
      </p:sp>
      <p:sp>
        <p:nvSpPr>
          <p:cNvPr id="33812" name="Text Box 247">
            <a:extLst>
              <a:ext uri="{FF2B5EF4-FFF2-40B4-BE49-F238E27FC236}">
                <a16:creationId xmlns:a16="http://schemas.microsoft.com/office/drawing/2014/main" id="{874F907F-BD18-264C-8C9C-A1220355FFF5}"/>
              </a:ext>
            </a:extLst>
          </p:cNvPr>
          <p:cNvSpPr txBox="1">
            <a:spLocks noChangeArrowheads="1"/>
          </p:cNvSpPr>
          <p:nvPr/>
        </p:nvSpPr>
        <p:spPr bwMode="auto">
          <a:xfrm>
            <a:off x="4184650" y="525621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X</a:t>
            </a:r>
          </a:p>
        </p:txBody>
      </p:sp>
      <p:sp>
        <p:nvSpPr>
          <p:cNvPr id="33813" name="Text Box 248">
            <a:extLst>
              <a:ext uri="{FF2B5EF4-FFF2-40B4-BE49-F238E27FC236}">
                <a16:creationId xmlns:a16="http://schemas.microsoft.com/office/drawing/2014/main" id="{74A9A89A-D38C-B346-AE16-825D4CAF442D}"/>
              </a:ext>
            </a:extLst>
          </p:cNvPr>
          <p:cNvSpPr txBox="1">
            <a:spLocks noChangeArrowheads="1"/>
          </p:cNvSpPr>
          <p:nvPr/>
        </p:nvSpPr>
        <p:spPr bwMode="auto">
          <a:xfrm>
            <a:off x="2838450" y="516731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X</a:t>
            </a:r>
          </a:p>
        </p:txBody>
      </p:sp>
      <p:sp>
        <p:nvSpPr>
          <p:cNvPr id="33814" name="Text Box 249">
            <a:extLst>
              <a:ext uri="{FF2B5EF4-FFF2-40B4-BE49-F238E27FC236}">
                <a16:creationId xmlns:a16="http://schemas.microsoft.com/office/drawing/2014/main" id="{A3771CC4-3F26-CF48-AEC8-DA179E722390}"/>
              </a:ext>
            </a:extLst>
          </p:cNvPr>
          <p:cNvSpPr txBox="1">
            <a:spLocks noChangeArrowheads="1"/>
          </p:cNvSpPr>
          <p:nvPr/>
        </p:nvSpPr>
        <p:spPr bwMode="auto">
          <a:xfrm>
            <a:off x="1976438" y="366236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X</a:t>
            </a:r>
          </a:p>
        </p:txBody>
      </p:sp>
      <p:sp>
        <p:nvSpPr>
          <p:cNvPr id="33815" name="Text Box 250">
            <a:extLst>
              <a:ext uri="{FF2B5EF4-FFF2-40B4-BE49-F238E27FC236}">
                <a16:creationId xmlns:a16="http://schemas.microsoft.com/office/drawing/2014/main" id="{C9A87863-AA7C-DB40-817C-107EB17433AD}"/>
              </a:ext>
            </a:extLst>
          </p:cNvPr>
          <p:cNvSpPr txBox="1">
            <a:spLocks noChangeArrowheads="1"/>
          </p:cNvSpPr>
          <p:nvPr/>
        </p:nvSpPr>
        <p:spPr bwMode="auto">
          <a:xfrm>
            <a:off x="3305175" y="3619500"/>
            <a:ext cx="36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a:t>
            </a:r>
          </a:p>
        </p:txBody>
      </p:sp>
      <p:sp>
        <p:nvSpPr>
          <p:cNvPr id="33816" name="Text Box 251">
            <a:extLst>
              <a:ext uri="{FF2B5EF4-FFF2-40B4-BE49-F238E27FC236}">
                <a16:creationId xmlns:a16="http://schemas.microsoft.com/office/drawing/2014/main" id="{7CEDD804-1BBF-AB4F-8C1E-6B15BEF05FA2}"/>
              </a:ext>
            </a:extLst>
          </p:cNvPr>
          <p:cNvSpPr txBox="1">
            <a:spLocks noChangeArrowheads="1"/>
          </p:cNvSpPr>
          <p:nvPr/>
        </p:nvSpPr>
        <p:spPr bwMode="auto">
          <a:xfrm>
            <a:off x="5045075" y="3629025"/>
            <a:ext cx="36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a:t>
            </a:r>
          </a:p>
        </p:txBody>
      </p:sp>
      <p:sp>
        <p:nvSpPr>
          <p:cNvPr id="33817" name="Text Box 252">
            <a:extLst>
              <a:ext uri="{FF2B5EF4-FFF2-40B4-BE49-F238E27FC236}">
                <a16:creationId xmlns:a16="http://schemas.microsoft.com/office/drawing/2014/main" id="{9CCA0B74-62FA-AE44-9A8E-06599482ED57}"/>
              </a:ext>
            </a:extLst>
          </p:cNvPr>
          <p:cNvSpPr txBox="1">
            <a:spLocks noChangeArrowheads="1"/>
          </p:cNvSpPr>
          <p:nvPr/>
        </p:nvSpPr>
        <p:spPr bwMode="auto">
          <a:xfrm>
            <a:off x="3600450" y="3109913"/>
            <a:ext cx="36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a:t>
            </a:r>
          </a:p>
        </p:txBody>
      </p:sp>
      <p:sp>
        <p:nvSpPr>
          <p:cNvPr id="33818" name="Text Box 253">
            <a:extLst>
              <a:ext uri="{FF2B5EF4-FFF2-40B4-BE49-F238E27FC236}">
                <a16:creationId xmlns:a16="http://schemas.microsoft.com/office/drawing/2014/main" id="{9AA69A0E-32DF-7445-92F5-1B1E8324FD53}"/>
              </a:ext>
            </a:extLst>
          </p:cNvPr>
          <p:cNvSpPr txBox="1">
            <a:spLocks noChangeArrowheads="1"/>
          </p:cNvSpPr>
          <p:nvPr/>
        </p:nvSpPr>
        <p:spPr bwMode="auto">
          <a:xfrm>
            <a:off x="4181475" y="2962275"/>
            <a:ext cx="36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a:t>
            </a:r>
          </a:p>
        </p:txBody>
      </p:sp>
      <p:sp>
        <p:nvSpPr>
          <p:cNvPr id="33819" name="Text Box 254">
            <a:extLst>
              <a:ext uri="{FF2B5EF4-FFF2-40B4-BE49-F238E27FC236}">
                <a16:creationId xmlns:a16="http://schemas.microsoft.com/office/drawing/2014/main" id="{F9EE6963-BD2A-2F46-8BCD-28D29EC18BB3}"/>
              </a:ext>
            </a:extLst>
          </p:cNvPr>
          <p:cNvSpPr txBox="1">
            <a:spLocks noChangeArrowheads="1"/>
          </p:cNvSpPr>
          <p:nvPr/>
        </p:nvSpPr>
        <p:spPr bwMode="auto">
          <a:xfrm>
            <a:off x="4700588" y="3090863"/>
            <a:ext cx="36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a:t>
            </a:r>
          </a:p>
        </p:txBody>
      </p:sp>
      <p:sp>
        <p:nvSpPr>
          <p:cNvPr id="33820" name="Text Box 255">
            <a:extLst>
              <a:ext uri="{FF2B5EF4-FFF2-40B4-BE49-F238E27FC236}">
                <a16:creationId xmlns:a16="http://schemas.microsoft.com/office/drawing/2014/main" id="{4DCB557F-5B59-E745-92F0-A4FF8EE9A82E}"/>
              </a:ext>
            </a:extLst>
          </p:cNvPr>
          <p:cNvSpPr txBox="1">
            <a:spLocks noChangeArrowheads="1"/>
          </p:cNvSpPr>
          <p:nvPr/>
        </p:nvSpPr>
        <p:spPr bwMode="auto">
          <a:xfrm>
            <a:off x="3603625" y="4237038"/>
            <a:ext cx="36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a:t>
            </a:r>
          </a:p>
        </p:txBody>
      </p:sp>
      <p:sp>
        <p:nvSpPr>
          <p:cNvPr id="33821" name="Text Box 256">
            <a:extLst>
              <a:ext uri="{FF2B5EF4-FFF2-40B4-BE49-F238E27FC236}">
                <a16:creationId xmlns:a16="http://schemas.microsoft.com/office/drawing/2014/main" id="{068B617D-1793-1F4C-AA4F-DA56E806E868}"/>
              </a:ext>
            </a:extLst>
          </p:cNvPr>
          <p:cNvSpPr txBox="1">
            <a:spLocks noChangeArrowheads="1"/>
          </p:cNvSpPr>
          <p:nvPr/>
        </p:nvSpPr>
        <p:spPr bwMode="auto">
          <a:xfrm>
            <a:off x="4181475" y="4387850"/>
            <a:ext cx="36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a:t>
            </a:r>
          </a:p>
        </p:txBody>
      </p:sp>
      <p:sp>
        <p:nvSpPr>
          <p:cNvPr id="33822" name="Text Box 257">
            <a:extLst>
              <a:ext uri="{FF2B5EF4-FFF2-40B4-BE49-F238E27FC236}">
                <a16:creationId xmlns:a16="http://schemas.microsoft.com/office/drawing/2014/main" id="{EE32A55F-93C2-ED4E-A9B8-8F46D43F56C5}"/>
              </a:ext>
            </a:extLst>
          </p:cNvPr>
          <p:cNvSpPr txBox="1">
            <a:spLocks noChangeArrowheads="1"/>
          </p:cNvSpPr>
          <p:nvPr/>
        </p:nvSpPr>
        <p:spPr bwMode="auto">
          <a:xfrm>
            <a:off x="4835525" y="4251325"/>
            <a:ext cx="36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a:solidFill>
                  <a:srgbClr val="0000FF"/>
                </a:solidFill>
              </a:rPr>
              <a:t>●</a:t>
            </a:r>
          </a:p>
        </p:txBody>
      </p:sp>
      <p:cxnSp>
        <p:nvCxnSpPr>
          <p:cNvPr id="33823" name="Straight Connector 2">
            <a:extLst>
              <a:ext uri="{FF2B5EF4-FFF2-40B4-BE49-F238E27FC236}">
                <a16:creationId xmlns:a16="http://schemas.microsoft.com/office/drawing/2014/main" id="{BE7296D6-72EB-8E41-B345-E5B25EFAD20A}"/>
              </a:ext>
            </a:extLst>
          </p:cNvPr>
          <p:cNvCxnSpPr>
            <a:cxnSpLocks noChangeShapeType="1"/>
          </p:cNvCxnSpPr>
          <p:nvPr/>
        </p:nvCxnSpPr>
        <p:spPr bwMode="auto">
          <a:xfrm flipV="1">
            <a:off x="2916238" y="2205038"/>
            <a:ext cx="1439862" cy="287337"/>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cxnSp>
      <p:cxnSp>
        <p:nvCxnSpPr>
          <p:cNvPr id="33824" name="Straight Connector 37">
            <a:extLst>
              <a:ext uri="{FF2B5EF4-FFF2-40B4-BE49-F238E27FC236}">
                <a16:creationId xmlns:a16="http://schemas.microsoft.com/office/drawing/2014/main" id="{82E99D55-EA51-C44D-A175-C0B588F62C64}"/>
              </a:ext>
            </a:extLst>
          </p:cNvPr>
          <p:cNvCxnSpPr>
            <a:cxnSpLocks noChangeShapeType="1"/>
          </p:cNvCxnSpPr>
          <p:nvPr/>
        </p:nvCxnSpPr>
        <p:spPr bwMode="auto">
          <a:xfrm>
            <a:off x="4427538" y="2205038"/>
            <a:ext cx="1223962" cy="2159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cxnSp>
      <p:cxnSp>
        <p:nvCxnSpPr>
          <p:cNvPr id="33825" name="Straight Connector 41">
            <a:extLst>
              <a:ext uri="{FF2B5EF4-FFF2-40B4-BE49-F238E27FC236}">
                <a16:creationId xmlns:a16="http://schemas.microsoft.com/office/drawing/2014/main" id="{8AD5CE19-F650-6C44-A0A9-CB07DF2BE175}"/>
              </a:ext>
            </a:extLst>
          </p:cNvPr>
          <p:cNvCxnSpPr>
            <a:cxnSpLocks noChangeShapeType="1"/>
          </p:cNvCxnSpPr>
          <p:nvPr/>
        </p:nvCxnSpPr>
        <p:spPr bwMode="auto">
          <a:xfrm flipH="1" flipV="1">
            <a:off x="5795963" y="2492375"/>
            <a:ext cx="647700" cy="1368425"/>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cxnSp>
      <p:cxnSp>
        <p:nvCxnSpPr>
          <p:cNvPr id="33826" name="Straight Connector 44">
            <a:extLst>
              <a:ext uri="{FF2B5EF4-FFF2-40B4-BE49-F238E27FC236}">
                <a16:creationId xmlns:a16="http://schemas.microsoft.com/office/drawing/2014/main" id="{BA2C776F-A3E6-4240-BCB4-82E9D306CB14}"/>
              </a:ext>
            </a:extLst>
          </p:cNvPr>
          <p:cNvCxnSpPr>
            <a:cxnSpLocks noChangeShapeType="1"/>
          </p:cNvCxnSpPr>
          <p:nvPr/>
        </p:nvCxnSpPr>
        <p:spPr bwMode="auto">
          <a:xfrm flipH="1">
            <a:off x="5940425" y="3933825"/>
            <a:ext cx="431800" cy="12954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cxnSp>
      <p:cxnSp>
        <p:nvCxnSpPr>
          <p:cNvPr id="33827" name="Straight Connector 47">
            <a:extLst>
              <a:ext uri="{FF2B5EF4-FFF2-40B4-BE49-F238E27FC236}">
                <a16:creationId xmlns:a16="http://schemas.microsoft.com/office/drawing/2014/main" id="{74869F8C-89D8-4C48-85E2-F6C478137641}"/>
              </a:ext>
            </a:extLst>
          </p:cNvPr>
          <p:cNvCxnSpPr>
            <a:cxnSpLocks noChangeShapeType="1"/>
          </p:cNvCxnSpPr>
          <p:nvPr/>
        </p:nvCxnSpPr>
        <p:spPr bwMode="auto">
          <a:xfrm flipV="1">
            <a:off x="4356100" y="5300663"/>
            <a:ext cx="1511300" cy="2159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cxnSp>
      <p:cxnSp>
        <p:nvCxnSpPr>
          <p:cNvPr id="33828" name="Straight Connector 50">
            <a:extLst>
              <a:ext uri="{FF2B5EF4-FFF2-40B4-BE49-F238E27FC236}">
                <a16:creationId xmlns:a16="http://schemas.microsoft.com/office/drawing/2014/main" id="{83AA6D32-3DFF-F543-B24E-7C3542CAEC0B}"/>
              </a:ext>
            </a:extLst>
          </p:cNvPr>
          <p:cNvCxnSpPr>
            <a:cxnSpLocks noChangeShapeType="1"/>
          </p:cNvCxnSpPr>
          <p:nvPr/>
        </p:nvCxnSpPr>
        <p:spPr bwMode="auto">
          <a:xfrm flipH="1" flipV="1">
            <a:off x="3132138" y="5300663"/>
            <a:ext cx="1223962" cy="2159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cxnSp>
      <p:cxnSp>
        <p:nvCxnSpPr>
          <p:cNvPr id="33829" name="Straight Connector 54">
            <a:extLst>
              <a:ext uri="{FF2B5EF4-FFF2-40B4-BE49-F238E27FC236}">
                <a16:creationId xmlns:a16="http://schemas.microsoft.com/office/drawing/2014/main" id="{34FEFB60-FD95-C245-9118-F488449D144E}"/>
              </a:ext>
            </a:extLst>
          </p:cNvPr>
          <p:cNvCxnSpPr>
            <a:cxnSpLocks noChangeShapeType="1"/>
            <a:stCxn id="33814" idx="3"/>
          </p:cNvCxnSpPr>
          <p:nvPr/>
        </p:nvCxnSpPr>
        <p:spPr bwMode="auto">
          <a:xfrm>
            <a:off x="2363788" y="3890963"/>
            <a:ext cx="768350" cy="14097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cxnSp>
      <p:cxnSp>
        <p:nvCxnSpPr>
          <p:cNvPr id="33830" name="Straight Connector 57">
            <a:extLst>
              <a:ext uri="{FF2B5EF4-FFF2-40B4-BE49-F238E27FC236}">
                <a16:creationId xmlns:a16="http://schemas.microsoft.com/office/drawing/2014/main" id="{85241E2B-063C-A343-9744-07EF2322DCFB}"/>
              </a:ext>
            </a:extLst>
          </p:cNvPr>
          <p:cNvCxnSpPr>
            <a:cxnSpLocks noChangeShapeType="1"/>
            <a:stCxn id="33868" idx="0"/>
            <a:endCxn id="33797" idx="0"/>
          </p:cNvCxnSpPr>
          <p:nvPr/>
        </p:nvCxnSpPr>
        <p:spPr bwMode="auto">
          <a:xfrm flipV="1">
            <a:off x="2378075" y="2516188"/>
            <a:ext cx="546100" cy="136525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cxnSp>
      <p:sp>
        <p:nvSpPr>
          <p:cNvPr id="33866" name="Text Box 258">
            <a:extLst>
              <a:ext uri="{FF2B5EF4-FFF2-40B4-BE49-F238E27FC236}">
                <a16:creationId xmlns:a16="http://schemas.microsoft.com/office/drawing/2014/main" id="{8EDB0817-ED79-EE48-9B37-DD3130E1CCBF}"/>
              </a:ext>
            </a:extLst>
          </p:cNvPr>
          <p:cNvSpPr txBox="1">
            <a:spLocks noChangeArrowheads="1"/>
          </p:cNvSpPr>
          <p:nvPr/>
        </p:nvSpPr>
        <p:spPr bwMode="auto">
          <a:xfrm>
            <a:off x="252164" y="1125538"/>
            <a:ext cx="24479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400" b="0" dirty="0">
                <a:solidFill>
                  <a:srgbClr val="0000FF"/>
                </a:solidFill>
              </a:rPr>
              <a:t>Consumer Groups:  </a:t>
            </a:r>
            <a:endParaRPr lang="en-US" altLang="en-US" sz="1600" b="0" dirty="0">
              <a:solidFill>
                <a:srgbClr val="0000FF"/>
              </a:solidFill>
            </a:endParaRPr>
          </a:p>
        </p:txBody>
      </p:sp>
      <p:cxnSp>
        <p:nvCxnSpPr>
          <p:cNvPr id="33867" name="Straight Connector 64">
            <a:extLst>
              <a:ext uri="{FF2B5EF4-FFF2-40B4-BE49-F238E27FC236}">
                <a16:creationId xmlns:a16="http://schemas.microsoft.com/office/drawing/2014/main" id="{53F5E836-948A-004D-AC7A-EF3740A21FE8}"/>
              </a:ext>
            </a:extLst>
          </p:cNvPr>
          <p:cNvCxnSpPr>
            <a:cxnSpLocks noChangeShapeType="1"/>
          </p:cNvCxnSpPr>
          <p:nvPr/>
        </p:nvCxnSpPr>
        <p:spPr bwMode="auto">
          <a:xfrm>
            <a:off x="2339849" y="1268904"/>
            <a:ext cx="503959" cy="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cxnSp>
      <p:sp>
        <p:nvSpPr>
          <p:cNvPr id="33864" name="Text Box 258">
            <a:extLst>
              <a:ext uri="{FF2B5EF4-FFF2-40B4-BE49-F238E27FC236}">
                <a16:creationId xmlns:a16="http://schemas.microsoft.com/office/drawing/2014/main" id="{D105D158-F468-FF4B-AEE6-970CD020B8F8}"/>
              </a:ext>
            </a:extLst>
          </p:cNvPr>
          <p:cNvSpPr txBox="1">
            <a:spLocks noChangeArrowheads="1"/>
          </p:cNvSpPr>
          <p:nvPr/>
        </p:nvSpPr>
        <p:spPr bwMode="auto">
          <a:xfrm>
            <a:off x="2915816" y="1125539"/>
            <a:ext cx="1657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400" b="0" dirty="0">
                <a:solidFill>
                  <a:srgbClr val="0000FF"/>
                </a:solidFill>
              </a:rPr>
              <a:t>New Homebuyers:  </a:t>
            </a:r>
            <a:endParaRPr lang="en-US" altLang="en-US" sz="1600" b="0" dirty="0">
              <a:solidFill>
                <a:srgbClr val="0000FF"/>
              </a:solidFill>
            </a:endParaRPr>
          </a:p>
        </p:txBody>
      </p:sp>
      <p:cxnSp>
        <p:nvCxnSpPr>
          <p:cNvPr id="33865" name="Straight Connector 70">
            <a:extLst>
              <a:ext uri="{FF2B5EF4-FFF2-40B4-BE49-F238E27FC236}">
                <a16:creationId xmlns:a16="http://schemas.microsoft.com/office/drawing/2014/main" id="{B42F4946-9BBC-7645-9655-9213BB06EEDB}"/>
              </a:ext>
            </a:extLst>
          </p:cNvPr>
          <p:cNvCxnSpPr>
            <a:cxnSpLocks noChangeShapeType="1"/>
          </p:cNvCxnSpPr>
          <p:nvPr/>
        </p:nvCxnSpPr>
        <p:spPr bwMode="auto">
          <a:xfrm>
            <a:off x="4572097" y="1268904"/>
            <a:ext cx="503959" cy="0"/>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33833" name="Straight Connector 71">
            <a:extLst>
              <a:ext uri="{FF2B5EF4-FFF2-40B4-BE49-F238E27FC236}">
                <a16:creationId xmlns:a16="http://schemas.microsoft.com/office/drawing/2014/main" id="{FCC64A7A-D6E5-A345-B415-BD02B1E5133A}"/>
              </a:ext>
            </a:extLst>
          </p:cNvPr>
          <p:cNvCxnSpPr>
            <a:cxnSpLocks noChangeShapeType="1"/>
          </p:cNvCxnSpPr>
          <p:nvPr/>
        </p:nvCxnSpPr>
        <p:spPr bwMode="auto">
          <a:xfrm>
            <a:off x="4859338" y="3284538"/>
            <a:ext cx="1512887" cy="576262"/>
          </a:xfrm>
          <a:prstGeom prst="line">
            <a:avLst/>
          </a:prstGeom>
          <a:noFill/>
          <a:ln w="28575">
            <a:solidFill>
              <a:srgbClr val="000000"/>
            </a:solidFill>
            <a:prstDash val="sysDash"/>
            <a:round/>
            <a:headEnd/>
            <a:tailEnd/>
          </a:ln>
          <a:extLst>
            <a:ext uri="{909E8E84-426E-40DD-AFC4-6F175D3DCCD1}">
              <a14:hiddenFill xmlns:a14="http://schemas.microsoft.com/office/drawing/2010/main">
                <a:noFill/>
              </a14:hiddenFill>
            </a:ext>
          </a:extLst>
        </p:spPr>
      </p:cxnSp>
      <p:cxnSp>
        <p:nvCxnSpPr>
          <p:cNvPr id="33834" name="Straight Connector 75">
            <a:extLst>
              <a:ext uri="{FF2B5EF4-FFF2-40B4-BE49-F238E27FC236}">
                <a16:creationId xmlns:a16="http://schemas.microsoft.com/office/drawing/2014/main" id="{4C69B073-4C06-114A-B876-8B7D5BCCB3E9}"/>
              </a:ext>
            </a:extLst>
          </p:cNvPr>
          <p:cNvCxnSpPr>
            <a:cxnSpLocks noChangeShapeType="1"/>
          </p:cNvCxnSpPr>
          <p:nvPr/>
        </p:nvCxnSpPr>
        <p:spPr bwMode="auto">
          <a:xfrm flipV="1">
            <a:off x="5795963" y="4005263"/>
            <a:ext cx="504825" cy="1152525"/>
          </a:xfrm>
          <a:prstGeom prst="line">
            <a:avLst/>
          </a:prstGeom>
          <a:noFill/>
          <a:ln w="28575">
            <a:solidFill>
              <a:srgbClr val="000000"/>
            </a:solidFill>
            <a:prstDash val="sysDash"/>
            <a:round/>
            <a:headEnd/>
            <a:tailEnd/>
          </a:ln>
          <a:extLst>
            <a:ext uri="{909E8E84-426E-40DD-AFC4-6F175D3DCCD1}">
              <a14:hiddenFill xmlns:a14="http://schemas.microsoft.com/office/drawing/2010/main">
                <a:noFill/>
              </a14:hiddenFill>
            </a:ext>
          </a:extLst>
        </p:spPr>
      </p:cxnSp>
      <p:cxnSp>
        <p:nvCxnSpPr>
          <p:cNvPr id="33835" name="Straight Connector 78">
            <a:extLst>
              <a:ext uri="{FF2B5EF4-FFF2-40B4-BE49-F238E27FC236}">
                <a16:creationId xmlns:a16="http://schemas.microsoft.com/office/drawing/2014/main" id="{B8BC2ED2-C60E-A84E-A7A4-A1B48C3EC89A}"/>
              </a:ext>
            </a:extLst>
          </p:cNvPr>
          <p:cNvCxnSpPr>
            <a:cxnSpLocks noChangeShapeType="1"/>
          </p:cNvCxnSpPr>
          <p:nvPr/>
        </p:nvCxnSpPr>
        <p:spPr bwMode="auto">
          <a:xfrm flipH="1">
            <a:off x="4500563" y="5157788"/>
            <a:ext cx="1223962" cy="287337"/>
          </a:xfrm>
          <a:prstGeom prst="line">
            <a:avLst/>
          </a:prstGeom>
          <a:noFill/>
          <a:ln w="28575">
            <a:solidFill>
              <a:srgbClr val="000000"/>
            </a:solidFill>
            <a:prstDash val="sysDash"/>
            <a:round/>
            <a:headEnd/>
            <a:tailEnd/>
          </a:ln>
          <a:extLst>
            <a:ext uri="{909E8E84-426E-40DD-AFC4-6F175D3DCCD1}">
              <a14:hiddenFill xmlns:a14="http://schemas.microsoft.com/office/drawing/2010/main">
                <a:noFill/>
              </a14:hiddenFill>
            </a:ext>
          </a:extLst>
        </p:spPr>
      </p:cxnSp>
      <p:cxnSp>
        <p:nvCxnSpPr>
          <p:cNvPr id="33836" name="Straight Connector 82">
            <a:extLst>
              <a:ext uri="{FF2B5EF4-FFF2-40B4-BE49-F238E27FC236}">
                <a16:creationId xmlns:a16="http://schemas.microsoft.com/office/drawing/2014/main" id="{E375CDDD-AB69-C542-9D72-5F13F71882FE}"/>
              </a:ext>
            </a:extLst>
          </p:cNvPr>
          <p:cNvCxnSpPr>
            <a:cxnSpLocks noChangeShapeType="1"/>
          </p:cNvCxnSpPr>
          <p:nvPr/>
        </p:nvCxnSpPr>
        <p:spPr bwMode="auto">
          <a:xfrm flipH="1" flipV="1">
            <a:off x="3276600" y="5157788"/>
            <a:ext cx="1008063" cy="258762"/>
          </a:xfrm>
          <a:prstGeom prst="line">
            <a:avLst/>
          </a:prstGeom>
          <a:noFill/>
          <a:ln w="28575">
            <a:solidFill>
              <a:srgbClr val="000000"/>
            </a:solidFill>
            <a:prstDash val="sysDash"/>
            <a:round/>
            <a:headEnd/>
            <a:tailEnd/>
          </a:ln>
          <a:extLst>
            <a:ext uri="{909E8E84-426E-40DD-AFC4-6F175D3DCCD1}">
              <a14:hiddenFill xmlns:a14="http://schemas.microsoft.com/office/drawing/2010/main">
                <a:noFill/>
              </a14:hiddenFill>
            </a:ext>
          </a:extLst>
        </p:spPr>
      </p:cxnSp>
      <p:cxnSp>
        <p:nvCxnSpPr>
          <p:cNvPr id="33837" name="Straight Connector 87">
            <a:extLst>
              <a:ext uri="{FF2B5EF4-FFF2-40B4-BE49-F238E27FC236}">
                <a16:creationId xmlns:a16="http://schemas.microsoft.com/office/drawing/2014/main" id="{38489800-5725-BA4A-AF30-4B6F1355E244}"/>
              </a:ext>
            </a:extLst>
          </p:cNvPr>
          <p:cNvCxnSpPr>
            <a:cxnSpLocks noChangeShapeType="1"/>
            <a:endCxn id="33868" idx="0"/>
          </p:cNvCxnSpPr>
          <p:nvPr/>
        </p:nvCxnSpPr>
        <p:spPr bwMode="auto">
          <a:xfrm flipH="1" flipV="1">
            <a:off x="2378075" y="3881438"/>
            <a:ext cx="825500" cy="1203325"/>
          </a:xfrm>
          <a:prstGeom prst="line">
            <a:avLst/>
          </a:prstGeom>
          <a:noFill/>
          <a:ln w="28575">
            <a:solidFill>
              <a:srgbClr val="000000"/>
            </a:solidFill>
            <a:prstDash val="sysDash"/>
            <a:round/>
            <a:headEnd/>
            <a:tailEnd/>
          </a:ln>
          <a:extLst>
            <a:ext uri="{909E8E84-426E-40DD-AFC4-6F175D3DCCD1}">
              <a14:hiddenFill xmlns:a14="http://schemas.microsoft.com/office/drawing/2010/main">
                <a:noFill/>
              </a14:hiddenFill>
            </a:ext>
          </a:extLst>
        </p:spPr>
      </p:cxnSp>
      <p:cxnSp>
        <p:nvCxnSpPr>
          <p:cNvPr id="33838" name="Straight Connector 91">
            <a:extLst>
              <a:ext uri="{FF2B5EF4-FFF2-40B4-BE49-F238E27FC236}">
                <a16:creationId xmlns:a16="http://schemas.microsoft.com/office/drawing/2014/main" id="{3133425E-12E7-024B-AA33-8333CD909A4D}"/>
              </a:ext>
            </a:extLst>
          </p:cNvPr>
          <p:cNvCxnSpPr>
            <a:cxnSpLocks noChangeShapeType="1"/>
            <a:endCxn id="33868" idx="0"/>
          </p:cNvCxnSpPr>
          <p:nvPr/>
        </p:nvCxnSpPr>
        <p:spPr bwMode="auto">
          <a:xfrm flipH="1">
            <a:off x="2378075" y="3284538"/>
            <a:ext cx="1185863" cy="596900"/>
          </a:xfrm>
          <a:prstGeom prst="line">
            <a:avLst/>
          </a:prstGeom>
          <a:noFill/>
          <a:ln w="28575">
            <a:solidFill>
              <a:srgbClr val="000000"/>
            </a:solidFill>
            <a:prstDash val="sysDash"/>
            <a:round/>
            <a:headEnd/>
            <a:tailEnd/>
          </a:ln>
          <a:extLst>
            <a:ext uri="{909E8E84-426E-40DD-AFC4-6F175D3DCCD1}">
              <a14:hiddenFill xmlns:a14="http://schemas.microsoft.com/office/drawing/2010/main">
                <a:noFill/>
              </a14:hiddenFill>
            </a:ext>
          </a:extLst>
        </p:spPr>
      </p:cxnSp>
      <p:cxnSp>
        <p:nvCxnSpPr>
          <p:cNvPr id="33839" name="Straight Connector 95">
            <a:extLst>
              <a:ext uri="{FF2B5EF4-FFF2-40B4-BE49-F238E27FC236}">
                <a16:creationId xmlns:a16="http://schemas.microsoft.com/office/drawing/2014/main" id="{2DB3627A-A005-7945-9B85-7CD007D6699A}"/>
              </a:ext>
            </a:extLst>
          </p:cNvPr>
          <p:cNvCxnSpPr>
            <a:cxnSpLocks noChangeShapeType="1"/>
          </p:cNvCxnSpPr>
          <p:nvPr/>
        </p:nvCxnSpPr>
        <p:spPr bwMode="auto">
          <a:xfrm flipH="1">
            <a:off x="3563938" y="2276475"/>
            <a:ext cx="647700" cy="936625"/>
          </a:xfrm>
          <a:prstGeom prst="line">
            <a:avLst/>
          </a:prstGeom>
          <a:noFill/>
          <a:ln w="28575">
            <a:solidFill>
              <a:srgbClr val="000000"/>
            </a:solidFill>
            <a:prstDash val="sysDash"/>
            <a:round/>
            <a:headEnd/>
            <a:tailEnd/>
          </a:ln>
          <a:extLst>
            <a:ext uri="{909E8E84-426E-40DD-AFC4-6F175D3DCCD1}">
              <a14:hiddenFill xmlns:a14="http://schemas.microsoft.com/office/drawing/2010/main">
                <a:noFill/>
              </a14:hiddenFill>
            </a:ext>
          </a:extLst>
        </p:spPr>
      </p:cxnSp>
      <p:cxnSp>
        <p:nvCxnSpPr>
          <p:cNvPr id="33840" name="Straight Connector 98">
            <a:extLst>
              <a:ext uri="{FF2B5EF4-FFF2-40B4-BE49-F238E27FC236}">
                <a16:creationId xmlns:a16="http://schemas.microsoft.com/office/drawing/2014/main" id="{BBA7CE3E-FEBD-434A-B3FE-2109D94534A8}"/>
              </a:ext>
            </a:extLst>
          </p:cNvPr>
          <p:cNvCxnSpPr>
            <a:cxnSpLocks noChangeShapeType="1"/>
          </p:cNvCxnSpPr>
          <p:nvPr/>
        </p:nvCxnSpPr>
        <p:spPr bwMode="auto">
          <a:xfrm>
            <a:off x="4427538" y="2133600"/>
            <a:ext cx="504825" cy="1079500"/>
          </a:xfrm>
          <a:prstGeom prst="line">
            <a:avLst/>
          </a:prstGeom>
          <a:noFill/>
          <a:ln w="28575">
            <a:solidFill>
              <a:srgbClr val="000000"/>
            </a:solidFill>
            <a:prstDash val="sysDash"/>
            <a:round/>
            <a:headEnd/>
            <a:tailEnd/>
          </a:ln>
          <a:extLst>
            <a:ext uri="{909E8E84-426E-40DD-AFC4-6F175D3DCCD1}">
              <a14:hiddenFill xmlns:a14="http://schemas.microsoft.com/office/drawing/2010/main">
                <a:noFill/>
              </a14:hiddenFill>
            </a:ext>
          </a:extLst>
        </p:spPr>
      </p:cxnSp>
      <p:sp>
        <p:nvSpPr>
          <p:cNvPr id="33841" name="Text Box 258">
            <a:extLst>
              <a:ext uri="{FF2B5EF4-FFF2-40B4-BE49-F238E27FC236}">
                <a16:creationId xmlns:a16="http://schemas.microsoft.com/office/drawing/2014/main" id="{4ABFD8F4-434C-6F49-8DEB-885A007CAD37}"/>
              </a:ext>
            </a:extLst>
          </p:cNvPr>
          <p:cNvSpPr txBox="1">
            <a:spLocks noChangeArrowheads="1"/>
          </p:cNvSpPr>
          <p:nvPr/>
        </p:nvSpPr>
        <p:spPr bwMode="auto">
          <a:xfrm>
            <a:off x="5076056" y="1104901"/>
            <a:ext cx="1801068" cy="30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400" b="0" dirty="0">
                <a:solidFill>
                  <a:srgbClr val="0000FF"/>
                </a:solidFill>
              </a:rPr>
              <a:t>New Homebuilders:  </a:t>
            </a:r>
            <a:endParaRPr lang="en-US" altLang="en-US" sz="1600" b="0" dirty="0">
              <a:solidFill>
                <a:srgbClr val="0000FF"/>
              </a:solidFill>
            </a:endParaRPr>
          </a:p>
        </p:txBody>
      </p:sp>
      <p:cxnSp>
        <p:nvCxnSpPr>
          <p:cNvPr id="33842" name="Straight Connector 107">
            <a:extLst>
              <a:ext uri="{FF2B5EF4-FFF2-40B4-BE49-F238E27FC236}">
                <a16:creationId xmlns:a16="http://schemas.microsoft.com/office/drawing/2014/main" id="{BC148436-B0BF-AA45-B4EB-5F61F9119DFB}"/>
              </a:ext>
            </a:extLst>
          </p:cNvPr>
          <p:cNvCxnSpPr>
            <a:cxnSpLocks noChangeShapeType="1"/>
          </p:cNvCxnSpPr>
          <p:nvPr/>
        </p:nvCxnSpPr>
        <p:spPr bwMode="auto">
          <a:xfrm>
            <a:off x="6803479" y="1268413"/>
            <a:ext cx="504825" cy="0"/>
          </a:xfrm>
          <a:prstGeom prst="line">
            <a:avLst/>
          </a:prstGeom>
          <a:noFill/>
          <a:ln w="38100">
            <a:solidFill>
              <a:srgbClr val="660066"/>
            </a:solidFill>
            <a:prstDash val="sysDash"/>
            <a:round/>
            <a:headEnd/>
            <a:tailEnd/>
          </a:ln>
          <a:extLst>
            <a:ext uri="{909E8E84-426E-40DD-AFC4-6F175D3DCCD1}">
              <a14:hiddenFill xmlns:a14="http://schemas.microsoft.com/office/drawing/2010/main">
                <a:noFill/>
              </a14:hiddenFill>
            </a:ext>
          </a:extLst>
        </p:spPr>
      </p:cxnSp>
      <p:cxnSp>
        <p:nvCxnSpPr>
          <p:cNvPr id="33843" name="Straight Connector 108">
            <a:extLst>
              <a:ext uri="{FF2B5EF4-FFF2-40B4-BE49-F238E27FC236}">
                <a16:creationId xmlns:a16="http://schemas.microsoft.com/office/drawing/2014/main" id="{C05F7113-EF7C-CC41-BCC8-9A958124D72B}"/>
              </a:ext>
            </a:extLst>
          </p:cNvPr>
          <p:cNvCxnSpPr>
            <a:cxnSpLocks noChangeShapeType="1"/>
          </p:cNvCxnSpPr>
          <p:nvPr/>
        </p:nvCxnSpPr>
        <p:spPr bwMode="auto">
          <a:xfrm>
            <a:off x="4427538" y="2205038"/>
            <a:ext cx="504825" cy="1223962"/>
          </a:xfrm>
          <a:prstGeom prst="line">
            <a:avLst/>
          </a:prstGeom>
          <a:noFill/>
          <a:ln w="38100">
            <a:solidFill>
              <a:srgbClr val="660066"/>
            </a:solidFill>
            <a:prstDash val="sysDash"/>
            <a:round/>
            <a:headEnd/>
            <a:tailEnd/>
          </a:ln>
          <a:extLst>
            <a:ext uri="{909E8E84-426E-40DD-AFC4-6F175D3DCCD1}">
              <a14:hiddenFill xmlns:a14="http://schemas.microsoft.com/office/drawing/2010/main">
                <a:noFill/>
              </a14:hiddenFill>
            </a:ext>
          </a:extLst>
        </p:spPr>
      </p:cxnSp>
      <p:cxnSp>
        <p:nvCxnSpPr>
          <p:cNvPr id="33844" name="Straight Connector 110">
            <a:extLst>
              <a:ext uri="{FF2B5EF4-FFF2-40B4-BE49-F238E27FC236}">
                <a16:creationId xmlns:a16="http://schemas.microsoft.com/office/drawing/2014/main" id="{67FA5D21-7A0D-CC49-964D-504622C77183}"/>
              </a:ext>
            </a:extLst>
          </p:cNvPr>
          <p:cNvCxnSpPr>
            <a:cxnSpLocks noChangeShapeType="1"/>
            <a:endCxn id="33810" idx="1"/>
          </p:cNvCxnSpPr>
          <p:nvPr/>
        </p:nvCxnSpPr>
        <p:spPr bwMode="auto">
          <a:xfrm>
            <a:off x="4859338" y="3357563"/>
            <a:ext cx="1384300" cy="514350"/>
          </a:xfrm>
          <a:prstGeom prst="line">
            <a:avLst/>
          </a:prstGeom>
          <a:noFill/>
          <a:ln w="38100">
            <a:solidFill>
              <a:srgbClr val="660066"/>
            </a:solidFill>
            <a:prstDash val="sysDash"/>
            <a:round/>
            <a:headEnd/>
            <a:tailEnd/>
          </a:ln>
          <a:extLst>
            <a:ext uri="{909E8E84-426E-40DD-AFC4-6F175D3DCCD1}">
              <a14:hiddenFill xmlns:a14="http://schemas.microsoft.com/office/drawing/2010/main">
                <a:noFill/>
              </a14:hiddenFill>
            </a:ext>
          </a:extLst>
        </p:spPr>
      </p:cxnSp>
      <p:cxnSp>
        <p:nvCxnSpPr>
          <p:cNvPr id="33845" name="Straight Connector 114">
            <a:extLst>
              <a:ext uri="{FF2B5EF4-FFF2-40B4-BE49-F238E27FC236}">
                <a16:creationId xmlns:a16="http://schemas.microsoft.com/office/drawing/2014/main" id="{E5BE7EE6-E205-3D42-B421-E23A164A8443}"/>
              </a:ext>
            </a:extLst>
          </p:cNvPr>
          <p:cNvCxnSpPr>
            <a:cxnSpLocks noChangeShapeType="1"/>
          </p:cNvCxnSpPr>
          <p:nvPr/>
        </p:nvCxnSpPr>
        <p:spPr bwMode="auto">
          <a:xfrm flipH="1">
            <a:off x="5795963" y="3933825"/>
            <a:ext cx="576262" cy="1366838"/>
          </a:xfrm>
          <a:prstGeom prst="line">
            <a:avLst/>
          </a:prstGeom>
          <a:noFill/>
          <a:ln w="38100">
            <a:solidFill>
              <a:srgbClr val="660066"/>
            </a:solidFill>
            <a:prstDash val="sysDash"/>
            <a:round/>
            <a:headEnd/>
            <a:tailEnd/>
          </a:ln>
          <a:extLst>
            <a:ext uri="{909E8E84-426E-40DD-AFC4-6F175D3DCCD1}">
              <a14:hiddenFill xmlns:a14="http://schemas.microsoft.com/office/drawing/2010/main">
                <a:noFill/>
              </a14:hiddenFill>
            </a:ext>
          </a:extLst>
        </p:spPr>
      </p:cxnSp>
      <p:cxnSp>
        <p:nvCxnSpPr>
          <p:cNvPr id="33846" name="Straight Connector 117">
            <a:extLst>
              <a:ext uri="{FF2B5EF4-FFF2-40B4-BE49-F238E27FC236}">
                <a16:creationId xmlns:a16="http://schemas.microsoft.com/office/drawing/2014/main" id="{1EADEB43-1BF1-5845-B76E-2C2E3BD05574}"/>
              </a:ext>
            </a:extLst>
          </p:cNvPr>
          <p:cNvCxnSpPr>
            <a:cxnSpLocks noChangeShapeType="1"/>
          </p:cNvCxnSpPr>
          <p:nvPr/>
        </p:nvCxnSpPr>
        <p:spPr bwMode="auto">
          <a:xfrm>
            <a:off x="4356100" y="4724400"/>
            <a:ext cx="1439863" cy="649288"/>
          </a:xfrm>
          <a:prstGeom prst="line">
            <a:avLst/>
          </a:prstGeom>
          <a:noFill/>
          <a:ln w="38100">
            <a:solidFill>
              <a:srgbClr val="660066"/>
            </a:solidFill>
            <a:prstDash val="sysDash"/>
            <a:round/>
            <a:headEnd/>
            <a:tailEnd/>
          </a:ln>
          <a:extLst>
            <a:ext uri="{909E8E84-426E-40DD-AFC4-6F175D3DCCD1}">
              <a14:hiddenFill xmlns:a14="http://schemas.microsoft.com/office/drawing/2010/main">
                <a:noFill/>
              </a14:hiddenFill>
            </a:ext>
          </a:extLst>
        </p:spPr>
      </p:cxnSp>
      <p:cxnSp>
        <p:nvCxnSpPr>
          <p:cNvPr id="33847" name="Straight Connector 120">
            <a:extLst>
              <a:ext uri="{FF2B5EF4-FFF2-40B4-BE49-F238E27FC236}">
                <a16:creationId xmlns:a16="http://schemas.microsoft.com/office/drawing/2014/main" id="{FD13015D-128A-EB45-9612-4C36C8D65F83}"/>
              </a:ext>
            </a:extLst>
          </p:cNvPr>
          <p:cNvCxnSpPr>
            <a:cxnSpLocks noChangeShapeType="1"/>
          </p:cNvCxnSpPr>
          <p:nvPr/>
        </p:nvCxnSpPr>
        <p:spPr bwMode="auto">
          <a:xfrm flipV="1">
            <a:off x="3203575" y="4724400"/>
            <a:ext cx="1152525" cy="433388"/>
          </a:xfrm>
          <a:prstGeom prst="line">
            <a:avLst/>
          </a:prstGeom>
          <a:noFill/>
          <a:ln w="38100">
            <a:solidFill>
              <a:srgbClr val="660066"/>
            </a:solidFill>
            <a:prstDash val="sysDash"/>
            <a:round/>
            <a:headEnd/>
            <a:tailEnd/>
          </a:ln>
          <a:extLst>
            <a:ext uri="{909E8E84-426E-40DD-AFC4-6F175D3DCCD1}">
              <a14:hiddenFill xmlns:a14="http://schemas.microsoft.com/office/drawing/2010/main">
                <a:noFill/>
              </a14:hiddenFill>
            </a:ext>
          </a:extLst>
        </p:spPr>
      </p:cxnSp>
      <p:cxnSp>
        <p:nvCxnSpPr>
          <p:cNvPr id="33848" name="Straight Connector 123">
            <a:extLst>
              <a:ext uri="{FF2B5EF4-FFF2-40B4-BE49-F238E27FC236}">
                <a16:creationId xmlns:a16="http://schemas.microsoft.com/office/drawing/2014/main" id="{98546E55-A510-5848-B1BE-9F30E8F31BE1}"/>
              </a:ext>
            </a:extLst>
          </p:cNvPr>
          <p:cNvCxnSpPr>
            <a:cxnSpLocks noChangeShapeType="1"/>
          </p:cNvCxnSpPr>
          <p:nvPr/>
        </p:nvCxnSpPr>
        <p:spPr bwMode="auto">
          <a:xfrm>
            <a:off x="2411413" y="3933825"/>
            <a:ext cx="720725" cy="1223963"/>
          </a:xfrm>
          <a:prstGeom prst="line">
            <a:avLst/>
          </a:prstGeom>
          <a:noFill/>
          <a:ln w="38100">
            <a:solidFill>
              <a:srgbClr val="660066"/>
            </a:solidFill>
            <a:prstDash val="sysDash"/>
            <a:round/>
            <a:headEnd/>
            <a:tailEnd/>
          </a:ln>
          <a:extLst>
            <a:ext uri="{909E8E84-426E-40DD-AFC4-6F175D3DCCD1}">
              <a14:hiddenFill xmlns:a14="http://schemas.microsoft.com/office/drawing/2010/main">
                <a:noFill/>
              </a14:hiddenFill>
            </a:ext>
          </a:extLst>
        </p:spPr>
      </p:cxnSp>
      <p:cxnSp>
        <p:nvCxnSpPr>
          <p:cNvPr id="33849" name="Straight Connector 125">
            <a:extLst>
              <a:ext uri="{FF2B5EF4-FFF2-40B4-BE49-F238E27FC236}">
                <a16:creationId xmlns:a16="http://schemas.microsoft.com/office/drawing/2014/main" id="{5380727E-6C23-C14C-91F6-12DC4D7893B3}"/>
              </a:ext>
            </a:extLst>
          </p:cNvPr>
          <p:cNvCxnSpPr>
            <a:cxnSpLocks noChangeShapeType="1"/>
            <a:stCxn id="33868" idx="0"/>
          </p:cNvCxnSpPr>
          <p:nvPr/>
        </p:nvCxnSpPr>
        <p:spPr bwMode="auto">
          <a:xfrm flipV="1">
            <a:off x="2378075" y="3284538"/>
            <a:ext cx="1401763" cy="596900"/>
          </a:xfrm>
          <a:prstGeom prst="line">
            <a:avLst/>
          </a:prstGeom>
          <a:noFill/>
          <a:ln w="38100">
            <a:solidFill>
              <a:srgbClr val="660066"/>
            </a:solidFill>
            <a:prstDash val="sysDash"/>
            <a:round/>
            <a:headEnd/>
            <a:tailEnd/>
          </a:ln>
          <a:extLst>
            <a:ext uri="{909E8E84-426E-40DD-AFC4-6F175D3DCCD1}">
              <a14:hiddenFill xmlns:a14="http://schemas.microsoft.com/office/drawing/2010/main">
                <a:noFill/>
              </a14:hiddenFill>
            </a:ext>
          </a:extLst>
        </p:spPr>
      </p:cxnSp>
      <p:cxnSp>
        <p:nvCxnSpPr>
          <p:cNvPr id="33850" name="Straight Connector 128">
            <a:extLst>
              <a:ext uri="{FF2B5EF4-FFF2-40B4-BE49-F238E27FC236}">
                <a16:creationId xmlns:a16="http://schemas.microsoft.com/office/drawing/2014/main" id="{D7057FCC-1077-CA47-BF06-48C53ACDECCD}"/>
              </a:ext>
            </a:extLst>
          </p:cNvPr>
          <p:cNvCxnSpPr>
            <a:cxnSpLocks noChangeShapeType="1"/>
          </p:cNvCxnSpPr>
          <p:nvPr/>
        </p:nvCxnSpPr>
        <p:spPr bwMode="auto">
          <a:xfrm flipV="1">
            <a:off x="3708400" y="2205038"/>
            <a:ext cx="647700" cy="1079500"/>
          </a:xfrm>
          <a:prstGeom prst="line">
            <a:avLst/>
          </a:prstGeom>
          <a:noFill/>
          <a:ln w="38100">
            <a:solidFill>
              <a:srgbClr val="660066"/>
            </a:solidFill>
            <a:prstDash val="sysDash"/>
            <a:round/>
            <a:headEnd/>
            <a:tailEnd/>
          </a:ln>
          <a:extLst>
            <a:ext uri="{909E8E84-426E-40DD-AFC4-6F175D3DCCD1}">
              <a14:hiddenFill xmlns:a14="http://schemas.microsoft.com/office/drawing/2010/main">
                <a:noFill/>
              </a14:hiddenFill>
            </a:ext>
          </a:extLst>
        </p:spPr>
      </p:cxnSp>
      <p:sp>
        <p:nvSpPr>
          <p:cNvPr id="33851" name="Text Box 258">
            <a:extLst>
              <a:ext uri="{FF2B5EF4-FFF2-40B4-BE49-F238E27FC236}">
                <a16:creationId xmlns:a16="http://schemas.microsoft.com/office/drawing/2014/main" id="{5752B486-D55F-294A-8EFC-6AE709B941D6}"/>
              </a:ext>
            </a:extLst>
          </p:cNvPr>
          <p:cNvSpPr txBox="1">
            <a:spLocks noChangeArrowheads="1"/>
          </p:cNvSpPr>
          <p:nvPr/>
        </p:nvSpPr>
        <p:spPr bwMode="auto">
          <a:xfrm>
            <a:off x="7021264" y="1104900"/>
            <a:ext cx="172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400" b="0">
                <a:solidFill>
                  <a:srgbClr val="0000FF"/>
                </a:solidFill>
              </a:rPr>
              <a:t>Board Mgmt:  </a:t>
            </a:r>
            <a:endParaRPr lang="en-US" altLang="en-US" sz="1600" b="0">
              <a:solidFill>
                <a:srgbClr val="0000FF"/>
              </a:solidFill>
            </a:endParaRPr>
          </a:p>
        </p:txBody>
      </p:sp>
      <p:cxnSp>
        <p:nvCxnSpPr>
          <p:cNvPr id="33852" name="Straight Connector 132">
            <a:extLst>
              <a:ext uri="{FF2B5EF4-FFF2-40B4-BE49-F238E27FC236}">
                <a16:creationId xmlns:a16="http://schemas.microsoft.com/office/drawing/2014/main" id="{53C2FF69-2730-9D4D-BAE1-98A94CEC3FB3}"/>
              </a:ext>
            </a:extLst>
          </p:cNvPr>
          <p:cNvCxnSpPr>
            <a:cxnSpLocks noChangeShapeType="1"/>
          </p:cNvCxnSpPr>
          <p:nvPr/>
        </p:nvCxnSpPr>
        <p:spPr bwMode="auto">
          <a:xfrm>
            <a:off x="8459663" y="1268413"/>
            <a:ext cx="504825" cy="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cxnSp>
      <p:cxnSp>
        <p:nvCxnSpPr>
          <p:cNvPr id="33853" name="Straight Connector 133">
            <a:extLst>
              <a:ext uri="{FF2B5EF4-FFF2-40B4-BE49-F238E27FC236}">
                <a16:creationId xmlns:a16="http://schemas.microsoft.com/office/drawing/2014/main" id="{FEDDA36F-B57C-7C42-87AF-E1417BCACA3F}"/>
              </a:ext>
            </a:extLst>
          </p:cNvPr>
          <p:cNvCxnSpPr>
            <a:cxnSpLocks noChangeShapeType="1"/>
          </p:cNvCxnSpPr>
          <p:nvPr/>
        </p:nvCxnSpPr>
        <p:spPr bwMode="auto">
          <a:xfrm flipV="1">
            <a:off x="4356100" y="2492375"/>
            <a:ext cx="1223963" cy="7493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cxnSp>
      <p:cxnSp>
        <p:nvCxnSpPr>
          <p:cNvPr id="33854" name="Straight Connector 135">
            <a:extLst>
              <a:ext uri="{FF2B5EF4-FFF2-40B4-BE49-F238E27FC236}">
                <a16:creationId xmlns:a16="http://schemas.microsoft.com/office/drawing/2014/main" id="{0A39A4B2-2B7B-F740-91A2-E5E537A532B1}"/>
              </a:ext>
            </a:extLst>
          </p:cNvPr>
          <p:cNvCxnSpPr>
            <a:cxnSpLocks noChangeShapeType="1"/>
          </p:cNvCxnSpPr>
          <p:nvPr/>
        </p:nvCxnSpPr>
        <p:spPr bwMode="auto">
          <a:xfrm flipH="1">
            <a:off x="5219700" y="2492375"/>
            <a:ext cx="431800" cy="144145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cxnSp>
      <p:cxnSp>
        <p:nvCxnSpPr>
          <p:cNvPr id="33855" name="Straight Connector 138">
            <a:extLst>
              <a:ext uri="{FF2B5EF4-FFF2-40B4-BE49-F238E27FC236}">
                <a16:creationId xmlns:a16="http://schemas.microsoft.com/office/drawing/2014/main" id="{43718ACD-90D6-964A-9C68-5ED8CDAD0602}"/>
              </a:ext>
            </a:extLst>
          </p:cNvPr>
          <p:cNvCxnSpPr>
            <a:cxnSpLocks noChangeShapeType="1"/>
          </p:cNvCxnSpPr>
          <p:nvPr/>
        </p:nvCxnSpPr>
        <p:spPr bwMode="auto">
          <a:xfrm flipH="1">
            <a:off x="4356100" y="4365625"/>
            <a:ext cx="647700" cy="2159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cxnSp>
      <p:cxnSp>
        <p:nvCxnSpPr>
          <p:cNvPr id="33856" name="Straight Connector 141">
            <a:extLst>
              <a:ext uri="{FF2B5EF4-FFF2-40B4-BE49-F238E27FC236}">
                <a16:creationId xmlns:a16="http://schemas.microsoft.com/office/drawing/2014/main" id="{96BCDCF7-714D-5D4E-B4F5-F6A319F0890A}"/>
              </a:ext>
            </a:extLst>
          </p:cNvPr>
          <p:cNvCxnSpPr>
            <a:cxnSpLocks noChangeShapeType="1"/>
          </p:cNvCxnSpPr>
          <p:nvPr/>
        </p:nvCxnSpPr>
        <p:spPr bwMode="auto">
          <a:xfrm flipH="1">
            <a:off x="5003800" y="4005263"/>
            <a:ext cx="152400" cy="4318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cxnSp>
      <p:cxnSp>
        <p:nvCxnSpPr>
          <p:cNvPr id="33857" name="Straight Connector 157">
            <a:extLst>
              <a:ext uri="{FF2B5EF4-FFF2-40B4-BE49-F238E27FC236}">
                <a16:creationId xmlns:a16="http://schemas.microsoft.com/office/drawing/2014/main" id="{AC82CF3F-0FBF-1C40-BB4D-BB5C86797AFF}"/>
              </a:ext>
            </a:extLst>
          </p:cNvPr>
          <p:cNvCxnSpPr>
            <a:cxnSpLocks noChangeShapeType="1"/>
          </p:cNvCxnSpPr>
          <p:nvPr/>
        </p:nvCxnSpPr>
        <p:spPr bwMode="auto">
          <a:xfrm>
            <a:off x="3851275" y="4508500"/>
            <a:ext cx="504825" cy="73025"/>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cxnSp>
      <p:cxnSp>
        <p:nvCxnSpPr>
          <p:cNvPr id="33858" name="Straight Connector 159">
            <a:extLst>
              <a:ext uri="{FF2B5EF4-FFF2-40B4-BE49-F238E27FC236}">
                <a16:creationId xmlns:a16="http://schemas.microsoft.com/office/drawing/2014/main" id="{0E94563A-FF22-3A44-BB83-BC77E3C76C30}"/>
              </a:ext>
            </a:extLst>
          </p:cNvPr>
          <p:cNvCxnSpPr>
            <a:cxnSpLocks noChangeShapeType="1"/>
          </p:cNvCxnSpPr>
          <p:nvPr/>
        </p:nvCxnSpPr>
        <p:spPr bwMode="auto">
          <a:xfrm>
            <a:off x="3492500" y="3933825"/>
            <a:ext cx="215900" cy="503238"/>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cxnSp>
      <p:cxnSp>
        <p:nvCxnSpPr>
          <p:cNvPr id="33859" name="Straight Connector 161">
            <a:extLst>
              <a:ext uri="{FF2B5EF4-FFF2-40B4-BE49-F238E27FC236}">
                <a16:creationId xmlns:a16="http://schemas.microsoft.com/office/drawing/2014/main" id="{146A69EE-FDB3-0A4E-8EB2-8DC6CCD165DD}"/>
              </a:ext>
            </a:extLst>
          </p:cNvPr>
          <p:cNvCxnSpPr>
            <a:cxnSpLocks noChangeShapeType="1"/>
            <a:endCxn id="33797" idx="0"/>
          </p:cNvCxnSpPr>
          <p:nvPr/>
        </p:nvCxnSpPr>
        <p:spPr bwMode="auto">
          <a:xfrm flipH="1" flipV="1">
            <a:off x="2924175" y="2516188"/>
            <a:ext cx="568325" cy="1344612"/>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cxnSp>
      <p:cxnSp>
        <p:nvCxnSpPr>
          <p:cNvPr id="33860" name="Straight Connector 163">
            <a:extLst>
              <a:ext uri="{FF2B5EF4-FFF2-40B4-BE49-F238E27FC236}">
                <a16:creationId xmlns:a16="http://schemas.microsoft.com/office/drawing/2014/main" id="{A8EF3A5A-F442-A741-BE83-71D8C031DEE6}"/>
              </a:ext>
            </a:extLst>
          </p:cNvPr>
          <p:cNvCxnSpPr>
            <a:cxnSpLocks noChangeShapeType="1"/>
            <a:stCxn id="33797" idx="0"/>
          </p:cNvCxnSpPr>
          <p:nvPr/>
        </p:nvCxnSpPr>
        <p:spPr bwMode="auto">
          <a:xfrm>
            <a:off x="2924175" y="2516188"/>
            <a:ext cx="1431925" cy="696912"/>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cxnSp>
      <p:sp>
        <p:nvSpPr>
          <p:cNvPr id="33862" name="Text Box 242">
            <a:extLst>
              <a:ext uri="{FF2B5EF4-FFF2-40B4-BE49-F238E27FC236}">
                <a16:creationId xmlns:a16="http://schemas.microsoft.com/office/drawing/2014/main" id="{84F29BAD-E515-C043-A9F5-2EC802A01BB1}"/>
              </a:ext>
            </a:extLst>
          </p:cNvPr>
          <p:cNvSpPr txBox="1">
            <a:spLocks noChangeArrowheads="1"/>
          </p:cNvSpPr>
          <p:nvPr/>
        </p:nvSpPr>
        <p:spPr bwMode="auto">
          <a:xfrm>
            <a:off x="1111250" y="620713"/>
            <a:ext cx="24526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sz="1600">
                <a:solidFill>
                  <a:srgbClr val="0000FF"/>
                </a:solidFill>
              </a:rPr>
              <a:t>X = Change Acceptable </a:t>
            </a:r>
          </a:p>
        </p:txBody>
      </p:sp>
      <p:sp>
        <p:nvSpPr>
          <p:cNvPr id="33863" name="Text Box 252">
            <a:extLst>
              <a:ext uri="{FF2B5EF4-FFF2-40B4-BE49-F238E27FC236}">
                <a16:creationId xmlns:a16="http://schemas.microsoft.com/office/drawing/2014/main" id="{889736A9-9F68-C343-BC56-E664B08259F3}"/>
              </a:ext>
            </a:extLst>
          </p:cNvPr>
          <p:cNvSpPr txBox="1">
            <a:spLocks noChangeArrowheads="1"/>
          </p:cNvSpPr>
          <p:nvPr/>
        </p:nvSpPr>
        <p:spPr bwMode="auto">
          <a:xfrm>
            <a:off x="3590925" y="620713"/>
            <a:ext cx="2895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sz="1600">
                <a:solidFill>
                  <a:srgbClr val="0000FF"/>
                </a:solidFill>
              </a:rPr>
              <a:t>● =  Change Not Acceptable</a:t>
            </a:r>
          </a:p>
        </p:txBody>
      </p:sp>
    </p:spTree>
    <p:extLst>
      <p:ext uri="{BB962C8B-B14F-4D97-AF65-F5344CB8AC3E}">
        <p14:creationId xmlns:p14="http://schemas.microsoft.com/office/powerpoint/2010/main" val="2611458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ChangeArrowheads="1"/>
          </p:cNvSpPr>
          <p:nvPr/>
        </p:nvSpPr>
        <p:spPr bwMode="auto">
          <a:xfrm>
            <a:off x="0" y="2808288"/>
            <a:ext cx="9144000"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500" b="1" i="1" dirty="0">
                <a:solidFill>
                  <a:srgbClr val="000000"/>
                </a:solidFill>
              </a:rPr>
              <a:t>Module 5 </a:t>
            </a:r>
          </a:p>
          <a:p>
            <a:r>
              <a:rPr lang="en-US" sz="3500" b="1" i="1" dirty="0">
                <a:solidFill>
                  <a:srgbClr val="000000"/>
                </a:solidFill>
              </a:rPr>
              <a:t>Internal Assessment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6"/>
          <p:cNvSpPr>
            <a:spLocks noGrp="1" noChangeArrowheads="1"/>
          </p:cNvSpPr>
          <p:nvPr>
            <p:ph type="title"/>
          </p:nvPr>
        </p:nvSpPr>
        <p:spPr>
          <a:xfrm>
            <a:off x="1027113" y="222250"/>
            <a:ext cx="6858000" cy="514350"/>
          </a:xfrm>
        </p:spPr>
        <p:txBody>
          <a:bodyPr/>
          <a:lstStyle/>
          <a:p>
            <a:r>
              <a:rPr lang="en-CA" dirty="0">
                <a:latin typeface="Arial" charset="0"/>
              </a:rPr>
              <a:t>Configuring the Tarion Strategy System</a:t>
            </a:r>
          </a:p>
        </p:txBody>
      </p:sp>
      <p:pic>
        <p:nvPicPr>
          <p:cNvPr id="91138" name="Picture 1"/>
          <p:cNvPicPr>
            <a:picLocks noChangeAspect="1"/>
          </p:cNvPicPr>
          <p:nvPr/>
        </p:nvPicPr>
        <p:blipFill rotWithShape="1">
          <a:blip r:embed="rId3">
            <a:extLst>
              <a:ext uri="{28A0092B-C50C-407E-A947-70E740481C1C}">
                <a14:useLocalDpi xmlns:a14="http://schemas.microsoft.com/office/drawing/2010/main" val="0"/>
              </a:ext>
            </a:extLst>
          </a:blip>
          <a:srcRect t="3126" r="849" b="11233"/>
          <a:stretch/>
        </p:blipFill>
        <p:spPr bwMode="auto">
          <a:xfrm>
            <a:off x="74155" y="266272"/>
            <a:ext cx="8962341" cy="6475096"/>
          </a:xfrm>
          <a:prstGeom prst="rect">
            <a:avLst/>
          </a:prstGeom>
          <a:solidFill>
            <a:srgbClr val="FFFFFF"/>
          </a:solidFill>
          <a:ln>
            <a:noFill/>
          </a:ln>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2">
            <a:extLst>
              <a:ext uri="{FF2B5EF4-FFF2-40B4-BE49-F238E27FC236}">
                <a16:creationId xmlns:a16="http://schemas.microsoft.com/office/drawing/2014/main" id="{DFC75342-C058-5C4D-AE10-94274FE6D661}"/>
              </a:ext>
            </a:extLst>
          </p:cNvPr>
          <p:cNvSpPr>
            <a:spLocks noChangeArrowheads="1"/>
          </p:cNvSpPr>
          <p:nvPr/>
        </p:nvSpPr>
        <p:spPr bwMode="auto">
          <a:xfrm>
            <a:off x="6120705" y="863873"/>
            <a:ext cx="2771775" cy="5805487"/>
          </a:xfrm>
          <a:prstGeom prst="rect">
            <a:avLst/>
          </a:prstGeom>
          <a:solidFill>
            <a:srgbClr val="FFFFFF"/>
          </a:solidFill>
          <a:ln w="9525">
            <a:solidFill>
              <a:schemeClr val="bg1"/>
            </a:solidFill>
            <a:round/>
            <a:headEnd/>
            <a:tailEnd/>
          </a:ln>
        </p:spPr>
        <p:txBody>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endParaRPr>
          </a:p>
        </p:txBody>
      </p:sp>
      <p:sp>
        <p:nvSpPr>
          <p:cNvPr id="37890" name="Title 1">
            <a:extLst>
              <a:ext uri="{FF2B5EF4-FFF2-40B4-BE49-F238E27FC236}">
                <a16:creationId xmlns:a16="http://schemas.microsoft.com/office/drawing/2014/main" id="{7BC66458-F5EB-4B4B-BBCA-248EC5EEBCFF}"/>
              </a:ext>
            </a:extLst>
          </p:cNvPr>
          <p:cNvSpPr>
            <a:spLocks noGrp="1" noChangeArrowheads="1"/>
          </p:cNvSpPr>
          <p:nvPr>
            <p:ph type="title"/>
          </p:nvPr>
        </p:nvSpPr>
        <p:spPr/>
        <p:txBody>
          <a:bodyPr/>
          <a:lstStyle/>
          <a:p>
            <a:r>
              <a:rPr lang="en-US" altLang="en-US">
                <a:ea typeface="ＭＳ Ｐゴシック" panose="020B0600070205080204" pitchFamily="34" charset="-128"/>
              </a:rPr>
              <a:t>From Strategy to Org Design</a:t>
            </a:r>
          </a:p>
        </p:txBody>
      </p:sp>
      <p:cxnSp>
        <p:nvCxnSpPr>
          <p:cNvPr id="30731" name="Straight Arrow Connector 15">
            <a:extLst>
              <a:ext uri="{FF2B5EF4-FFF2-40B4-BE49-F238E27FC236}">
                <a16:creationId xmlns:a16="http://schemas.microsoft.com/office/drawing/2014/main" id="{31B14856-41D5-4E44-AEE5-3D4C6D7A2320}"/>
              </a:ext>
            </a:extLst>
          </p:cNvPr>
          <p:cNvCxnSpPr>
            <a:cxnSpLocks noChangeShapeType="1"/>
            <a:stCxn id="37910" idx="3"/>
            <a:endCxn id="37898" idx="1"/>
          </p:cNvCxnSpPr>
          <p:nvPr/>
        </p:nvCxnSpPr>
        <p:spPr bwMode="auto">
          <a:xfrm>
            <a:off x="4612580" y="3378473"/>
            <a:ext cx="2084388" cy="744537"/>
          </a:xfrm>
          <a:prstGeom prst="straightConnector1">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30732" name="Straight Arrow Connector 17">
            <a:extLst>
              <a:ext uri="{FF2B5EF4-FFF2-40B4-BE49-F238E27FC236}">
                <a16:creationId xmlns:a16="http://schemas.microsoft.com/office/drawing/2014/main" id="{508FD19E-E27F-5F44-ADCD-FE33F2E47176}"/>
              </a:ext>
            </a:extLst>
          </p:cNvPr>
          <p:cNvCxnSpPr>
            <a:cxnSpLocks noChangeShapeType="1"/>
            <a:stCxn id="37912" idx="3"/>
          </p:cNvCxnSpPr>
          <p:nvPr/>
        </p:nvCxnSpPr>
        <p:spPr bwMode="auto">
          <a:xfrm flipV="1">
            <a:off x="2378968" y="3229248"/>
            <a:ext cx="4244975" cy="139700"/>
          </a:xfrm>
          <a:prstGeom prst="straightConnector1">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30733" name="Straight Arrow Connector 22">
            <a:extLst>
              <a:ext uri="{FF2B5EF4-FFF2-40B4-BE49-F238E27FC236}">
                <a16:creationId xmlns:a16="http://schemas.microsoft.com/office/drawing/2014/main" id="{C1A74D1D-6634-BF44-AA25-95FA1341435C}"/>
              </a:ext>
            </a:extLst>
          </p:cNvPr>
          <p:cNvCxnSpPr>
            <a:cxnSpLocks noChangeShapeType="1"/>
            <a:stCxn id="37913" idx="3"/>
            <a:endCxn id="37901" idx="1"/>
          </p:cNvCxnSpPr>
          <p:nvPr/>
        </p:nvCxnSpPr>
        <p:spPr bwMode="auto">
          <a:xfrm flipV="1">
            <a:off x="2378968" y="2098948"/>
            <a:ext cx="4749800" cy="1987550"/>
          </a:xfrm>
          <a:prstGeom prst="straightConnector1">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30734" name="Straight Arrow Connector 25">
            <a:extLst>
              <a:ext uri="{FF2B5EF4-FFF2-40B4-BE49-F238E27FC236}">
                <a16:creationId xmlns:a16="http://schemas.microsoft.com/office/drawing/2014/main" id="{0BDCC76F-2723-B740-8B8F-234EC8C876C8}"/>
              </a:ext>
            </a:extLst>
          </p:cNvPr>
          <p:cNvCxnSpPr>
            <a:cxnSpLocks noChangeShapeType="1"/>
            <a:endCxn id="37918" idx="0"/>
          </p:cNvCxnSpPr>
          <p:nvPr/>
        </p:nvCxnSpPr>
        <p:spPr bwMode="auto">
          <a:xfrm>
            <a:off x="4680843" y="4753248"/>
            <a:ext cx="2754312" cy="230187"/>
          </a:xfrm>
          <a:prstGeom prst="straightConnector1">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30735" name="Straight Arrow Connector 28">
            <a:extLst>
              <a:ext uri="{FF2B5EF4-FFF2-40B4-BE49-F238E27FC236}">
                <a16:creationId xmlns:a16="http://schemas.microsoft.com/office/drawing/2014/main" id="{6532E80D-87A8-104A-9A72-8DE8173EA3F4}"/>
              </a:ext>
            </a:extLst>
          </p:cNvPr>
          <p:cNvCxnSpPr>
            <a:cxnSpLocks noChangeShapeType="1"/>
            <a:stCxn id="37911" idx="3"/>
          </p:cNvCxnSpPr>
          <p:nvPr/>
        </p:nvCxnSpPr>
        <p:spPr bwMode="auto">
          <a:xfrm flipV="1">
            <a:off x="4612580" y="2214835"/>
            <a:ext cx="2660650" cy="1876425"/>
          </a:xfrm>
          <a:prstGeom prst="straightConnector1">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30736" name="Straight Arrow Connector 32">
            <a:extLst>
              <a:ext uri="{FF2B5EF4-FFF2-40B4-BE49-F238E27FC236}">
                <a16:creationId xmlns:a16="http://schemas.microsoft.com/office/drawing/2014/main" id="{2B0039BB-4C82-E54C-85AF-5241348BF584}"/>
              </a:ext>
            </a:extLst>
          </p:cNvPr>
          <p:cNvCxnSpPr>
            <a:cxnSpLocks noChangeShapeType="1"/>
            <a:stCxn id="37915" idx="2"/>
            <a:endCxn id="37903" idx="1"/>
          </p:cNvCxnSpPr>
          <p:nvPr/>
        </p:nvCxnSpPr>
        <p:spPr bwMode="auto">
          <a:xfrm>
            <a:off x="1440755" y="5112023"/>
            <a:ext cx="5111750" cy="1130300"/>
          </a:xfrm>
          <a:prstGeom prst="straightConnector1">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cxnSp>
      <p:pic>
        <p:nvPicPr>
          <p:cNvPr id="37897" name="Picture 6">
            <a:extLst>
              <a:ext uri="{FF2B5EF4-FFF2-40B4-BE49-F238E27FC236}">
                <a16:creationId xmlns:a16="http://schemas.microsoft.com/office/drawing/2014/main" id="{DFB02271-FE12-964B-9BCF-AA9D709A3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46"/>
          <a:stretch>
            <a:fillRect/>
          </a:stretch>
        </p:blipFill>
        <p:spPr bwMode="auto">
          <a:xfrm>
            <a:off x="6696968" y="2951435"/>
            <a:ext cx="17383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7">
            <a:extLst>
              <a:ext uri="{FF2B5EF4-FFF2-40B4-BE49-F238E27FC236}">
                <a16:creationId xmlns:a16="http://schemas.microsoft.com/office/drawing/2014/main" id="{CE948FF4-0726-D641-B771-5A55070A6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848" b="8786"/>
          <a:stretch>
            <a:fillRect/>
          </a:stretch>
        </p:blipFill>
        <p:spPr bwMode="auto">
          <a:xfrm>
            <a:off x="6696968" y="3743598"/>
            <a:ext cx="15906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9" name="Group 17">
            <a:extLst>
              <a:ext uri="{FF2B5EF4-FFF2-40B4-BE49-F238E27FC236}">
                <a16:creationId xmlns:a16="http://schemas.microsoft.com/office/drawing/2014/main" id="{274ABD98-9B07-E44E-AADE-3D6E88718285}"/>
              </a:ext>
            </a:extLst>
          </p:cNvPr>
          <p:cNvGrpSpPr>
            <a:grpSpLocks/>
          </p:cNvGrpSpPr>
          <p:nvPr/>
        </p:nvGrpSpPr>
        <p:grpSpPr bwMode="auto">
          <a:xfrm>
            <a:off x="6628705" y="4607198"/>
            <a:ext cx="1612900" cy="779462"/>
            <a:chOff x="590550" y="2838073"/>
            <a:chExt cx="1333500" cy="643944"/>
          </a:xfrm>
        </p:grpSpPr>
        <p:pic>
          <p:nvPicPr>
            <p:cNvPr id="37917" name="Picture 3">
              <a:extLst>
                <a:ext uri="{FF2B5EF4-FFF2-40B4-BE49-F238E27FC236}">
                  <a16:creationId xmlns:a16="http://schemas.microsoft.com/office/drawing/2014/main" id="{42FB001D-F168-354A-817E-13C21BD59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 y="2838073"/>
              <a:ext cx="1333500" cy="35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8" name="Picture 4">
              <a:extLst>
                <a:ext uri="{FF2B5EF4-FFF2-40B4-BE49-F238E27FC236}">
                  <a16:creationId xmlns:a16="http://schemas.microsoft.com/office/drawing/2014/main" id="{D18EEBB1-93E3-EF46-8ACE-00F5BB35FB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175" y="3148897"/>
              <a:ext cx="1286250" cy="33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900" name="Picture 20">
            <a:extLst>
              <a:ext uri="{FF2B5EF4-FFF2-40B4-BE49-F238E27FC236}">
                <a16:creationId xmlns:a16="http://schemas.microsoft.com/office/drawing/2014/main" id="{EE741E46-9496-9A4C-9277-1D14B71417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4305" y="2540273"/>
            <a:ext cx="1073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1">
            <a:extLst>
              <a:ext uri="{FF2B5EF4-FFF2-40B4-BE49-F238E27FC236}">
                <a16:creationId xmlns:a16="http://schemas.microsoft.com/office/drawing/2014/main" id="{463AF719-BB04-F942-816A-7F5B5C33BD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8768" y="1943373"/>
            <a:ext cx="66040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3">
            <a:extLst>
              <a:ext uri="{FF2B5EF4-FFF2-40B4-BE49-F238E27FC236}">
                <a16:creationId xmlns:a16="http://schemas.microsoft.com/office/drawing/2014/main" id="{A1256CA0-18EE-3B48-B139-3101C4CC25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4305" y="1295673"/>
            <a:ext cx="10175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5">
            <a:extLst>
              <a:ext uri="{FF2B5EF4-FFF2-40B4-BE49-F238E27FC236}">
                <a16:creationId xmlns:a16="http://schemas.microsoft.com/office/drawing/2014/main" id="{3CC52508-0A2C-AA43-BB5D-09BD86435F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2505" y="6120085"/>
            <a:ext cx="1976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3">
            <a:extLst>
              <a:ext uri="{FF2B5EF4-FFF2-40B4-BE49-F238E27FC236}">
                <a16:creationId xmlns:a16="http://schemas.microsoft.com/office/drawing/2014/main" id="{57AF0B5A-C3F8-C64F-9219-05AF70C633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3943" y="5472385"/>
            <a:ext cx="1782762" cy="36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748" name="Straight Arrow Connector 32">
            <a:extLst>
              <a:ext uri="{FF2B5EF4-FFF2-40B4-BE49-F238E27FC236}">
                <a16:creationId xmlns:a16="http://schemas.microsoft.com/office/drawing/2014/main" id="{C567A04D-EC39-7B48-9D95-77A1F362B80A}"/>
              </a:ext>
            </a:extLst>
          </p:cNvPr>
          <p:cNvCxnSpPr>
            <a:cxnSpLocks noChangeShapeType="1"/>
            <a:stCxn id="37914" idx="3"/>
            <a:endCxn id="37904" idx="1"/>
          </p:cNvCxnSpPr>
          <p:nvPr/>
        </p:nvCxnSpPr>
        <p:spPr bwMode="auto">
          <a:xfrm>
            <a:off x="4609405" y="4824685"/>
            <a:ext cx="2014538" cy="830263"/>
          </a:xfrm>
          <a:prstGeom prst="straightConnector1">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32" name="Straight Arrow Connector 22">
            <a:extLst>
              <a:ext uri="{FF2B5EF4-FFF2-40B4-BE49-F238E27FC236}">
                <a16:creationId xmlns:a16="http://schemas.microsoft.com/office/drawing/2014/main" id="{63D93E6E-D5A6-6B42-AFB6-4FE12ED8A846}"/>
              </a:ext>
            </a:extLst>
          </p:cNvPr>
          <p:cNvCxnSpPr>
            <a:cxnSpLocks noChangeShapeType="1"/>
            <a:stCxn id="37909" idx="3"/>
          </p:cNvCxnSpPr>
          <p:nvPr/>
        </p:nvCxnSpPr>
        <p:spPr bwMode="auto">
          <a:xfrm flipV="1">
            <a:off x="3531493" y="2087835"/>
            <a:ext cx="3309937" cy="461963"/>
          </a:xfrm>
          <a:prstGeom prst="straightConnector1">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cxnSp>
      <p:grpSp>
        <p:nvGrpSpPr>
          <p:cNvPr id="37907" name="Group 4">
            <a:extLst>
              <a:ext uri="{FF2B5EF4-FFF2-40B4-BE49-F238E27FC236}">
                <a16:creationId xmlns:a16="http://schemas.microsoft.com/office/drawing/2014/main" id="{02EA8361-F644-B044-A828-2042778EC852}"/>
              </a:ext>
            </a:extLst>
          </p:cNvPr>
          <p:cNvGrpSpPr>
            <a:grpSpLocks/>
          </p:cNvGrpSpPr>
          <p:nvPr/>
        </p:nvGrpSpPr>
        <p:grpSpPr bwMode="auto">
          <a:xfrm>
            <a:off x="504130" y="1357585"/>
            <a:ext cx="4108450" cy="3754438"/>
            <a:chOff x="755650" y="1546138"/>
            <a:chExt cx="4108450" cy="3755070"/>
          </a:xfrm>
        </p:grpSpPr>
        <p:sp>
          <p:nvSpPr>
            <p:cNvPr id="37909" name="Rectangle 2">
              <a:extLst>
                <a:ext uri="{FF2B5EF4-FFF2-40B4-BE49-F238E27FC236}">
                  <a16:creationId xmlns:a16="http://schemas.microsoft.com/office/drawing/2014/main" id="{89A23EB6-112C-8C4A-9413-835F6C6AA519}"/>
                </a:ext>
              </a:extLst>
            </p:cNvPr>
            <p:cNvSpPr>
              <a:spLocks noChangeArrowheads="1"/>
            </p:cNvSpPr>
            <p:nvPr/>
          </p:nvSpPr>
          <p:spPr bwMode="auto">
            <a:xfrm>
              <a:off x="1911350" y="2410220"/>
              <a:ext cx="1871663" cy="658740"/>
            </a:xfrm>
            <a:prstGeom prst="rect">
              <a:avLst/>
            </a:prstGeom>
            <a:solidFill>
              <a:schemeClr val="bg1"/>
            </a:solidFill>
            <a:ln w="9525">
              <a:solidFill>
                <a:srgbClr val="003399"/>
              </a:solidFill>
              <a:round/>
              <a:headEnd/>
              <a:tailEnd/>
            </a:ln>
          </p:spPr>
          <p:txBody>
            <a:bodyPr anchor="ct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President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&amp; CEO</a:t>
              </a:r>
            </a:p>
          </p:txBody>
        </p:sp>
        <p:sp>
          <p:nvSpPr>
            <p:cNvPr id="37910" name="Rectangle 5">
              <a:extLst>
                <a:ext uri="{FF2B5EF4-FFF2-40B4-BE49-F238E27FC236}">
                  <a16:creationId xmlns:a16="http://schemas.microsoft.com/office/drawing/2014/main" id="{0646E253-CFD1-E146-9ECC-76C6963CE850}"/>
                </a:ext>
              </a:extLst>
            </p:cNvPr>
            <p:cNvSpPr>
              <a:spLocks noChangeArrowheads="1"/>
            </p:cNvSpPr>
            <p:nvPr/>
          </p:nvSpPr>
          <p:spPr bwMode="auto">
            <a:xfrm>
              <a:off x="2990850" y="3282693"/>
              <a:ext cx="1873250" cy="568262"/>
            </a:xfrm>
            <a:prstGeom prst="rect">
              <a:avLst/>
            </a:prstGeom>
            <a:solidFill>
              <a:schemeClr val="bg1"/>
            </a:solidFill>
            <a:ln w="9525">
              <a:solidFill>
                <a:srgbClr val="003399"/>
              </a:solidFill>
              <a:round/>
              <a:headEnd/>
              <a:tailEnd/>
            </a:ln>
          </p:spPr>
          <p:txBody>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VP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CIO</a:t>
              </a:r>
            </a:p>
          </p:txBody>
        </p:sp>
        <p:sp>
          <p:nvSpPr>
            <p:cNvPr id="37911" name="Rectangle 6">
              <a:extLst>
                <a:ext uri="{FF2B5EF4-FFF2-40B4-BE49-F238E27FC236}">
                  <a16:creationId xmlns:a16="http://schemas.microsoft.com/office/drawing/2014/main" id="{DA84181C-5FFD-824B-94A3-BFB7566E5912}"/>
                </a:ext>
              </a:extLst>
            </p:cNvPr>
            <p:cNvSpPr>
              <a:spLocks noChangeArrowheads="1"/>
            </p:cNvSpPr>
            <p:nvPr/>
          </p:nvSpPr>
          <p:spPr bwMode="auto">
            <a:xfrm>
              <a:off x="2990850" y="3977945"/>
              <a:ext cx="1873250" cy="603183"/>
            </a:xfrm>
            <a:prstGeom prst="rect">
              <a:avLst/>
            </a:prstGeom>
            <a:solidFill>
              <a:schemeClr val="bg1"/>
            </a:solidFill>
            <a:ln w="9525">
              <a:solidFill>
                <a:srgbClr val="003399"/>
              </a:solidFill>
              <a:round/>
              <a:headEnd/>
              <a:tailEnd/>
            </a:ln>
          </p:spPr>
          <p:txBody>
            <a:bodyPr anchor="ct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VP Underwriting</a:t>
              </a:r>
            </a:p>
          </p:txBody>
        </p:sp>
        <p:sp>
          <p:nvSpPr>
            <p:cNvPr id="37912" name="Rectangle 8">
              <a:extLst>
                <a:ext uri="{FF2B5EF4-FFF2-40B4-BE49-F238E27FC236}">
                  <a16:creationId xmlns:a16="http://schemas.microsoft.com/office/drawing/2014/main" id="{24AEDADD-AD40-8647-A801-73336DC18AA3}"/>
                </a:ext>
              </a:extLst>
            </p:cNvPr>
            <p:cNvSpPr>
              <a:spLocks noChangeArrowheads="1"/>
            </p:cNvSpPr>
            <p:nvPr/>
          </p:nvSpPr>
          <p:spPr bwMode="auto">
            <a:xfrm>
              <a:off x="758825" y="3265233"/>
              <a:ext cx="1871663" cy="585722"/>
            </a:xfrm>
            <a:prstGeom prst="rect">
              <a:avLst/>
            </a:prstGeom>
            <a:solidFill>
              <a:schemeClr val="bg1"/>
            </a:solidFill>
            <a:ln w="9525">
              <a:solidFill>
                <a:srgbClr val="003399"/>
              </a:solidFill>
              <a:round/>
              <a:headEnd/>
              <a:tailEnd/>
            </a:ln>
          </p:spPr>
          <p:txBody>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VP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CFO</a:t>
              </a:r>
            </a:p>
          </p:txBody>
        </p:sp>
        <p:sp>
          <p:nvSpPr>
            <p:cNvPr id="37913" name="Rectangle 9">
              <a:extLst>
                <a:ext uri="{FF2B5EF4-FFF2-40B4-BE49-F238E27FC236}">
                  <a16:creationId xmlns:a16="http://schemas.microsoft.com/office/drawing/2014/main" id="{E19F901C-D126-984A-BC1A-EC4E9524029B}"/>
                </a:ext>
              </a:extLst>
            </p:cNvPr>
            <p:cNvSpPr>
              <a:spLocks noChangeArrowheads="1"/>
            </p:cNvSpPr>
            <p:nvPr/>
          </p:nvSpPr>
          <p:spPr bwMode="auto">
            <a:xfrm>
              <a:off x="758825" y="3970008"/>
              <a:ext cx="1871663" cy="611119"/>
            </a:xfrm>
            <a:prstGeom prst="rect">
              <a:avLst/>
            </a:prstGeom>
            <a:solidFill>
              <a:schemeClr val="bg1"/>
            </a:solidFill>
            <a:ln w="9525">
              <a:solidFill>
                <a:srgbClr val="003399"/>
              </a:solidFill>
              <a:round/>
              <a:headEnd/>
              <a:tailEnd/>
            </a:ln>
          </p:spPr>
          <p:txBody>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VP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General Counsel</a:t>
              </a:r>
            </a:p>
          </p:txBody>
        </p:sp>
        <p:sp>
          <p:nvSpPr>
            <p:cNvPr id="37914" name="Rectangle 7">
              <a:extLst>
                <a:ext uri="{FF2B5EF4-FFF2-40B4-BE49-F238E27FC236}">
                  <a16:creationId xmlns:a16="http://schemas.microsoft.com/office/drawing/2014/main" id="{357DB5F7-8EAF-F44C-B968-2E525D6702F0}"/>
                </a:ext>
              </a:extLst>
            </p:cNvPr>
            <p:cNvSpPr>
              <a:spLocks noChangeArrowheads="1"/>
            </p:cNvSpPr>
            <p:nvPr/>
          </p:nvSpPr>
          <p:spPr bwMode="auto">
            <a:xfrm>
              <a:off x="2987675" y="4725009"/>
              <a:ext cx="1873250" cy="576199"/>
            </a:xfrm>
            <a:prstGeom prst="rect">
              <a:avLst/>
            </a:prstGeom>
            <a:solidFill>
              <a:schemeClr val="bg1"/>
            </a:solidFill>
            <a:ln w="9525">
              <a:solidFill>
                <a:srgbClr val="003399"/>
              </a:solidFill>
              <a:round/>
              <a:headEnd/>
              <a:tailEnd/>
            </a:ln>
          </p:spPr>
          <p:txBody>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VP &amp; Chief Admin Officer</a:t>
              </a:r>
            </a:p>
          </p:txBody>
        </p:sp>
        <p:sp>
          <p:nvSpPr>
            <p:cNvPr id="37915" name="Rectangle 10">
              <a:extLst>
                <a:ext uri="{FF2B5EF4-FFF2-40B4-BE49-F238E27FC236}">
                  <a16:creationId xmlns:a16="http://schemas.microsoft.com/office/drawing/2014/main" id="{050E549D-5DD9-3C4C-989F-1356B2FF5D03}"/>
                </a:ext>
              </a:extLst>
            </p:cNvPr>
            <p:cNvSpPr>
              <a:spLocks noChangeArrowheads="1"/>
            </p:cNvSpPr>
            <p:nvPr/>
          </p:nvSpPr>
          <p:spPr bwMode="auto">
            <a:xfrm>
              <a:off x="755650" y="4709136"/>
              <a:ext cx="1871663" cy="592072"/>
            </a:xfrm>
            <a:prstGeom prst="rect">
              <a:avLst/>
            </a:prstGeom>
            <a:solidFill>
              <a:schemeClr val="bg1"/>
            </a:solidFill>
            <a:ln w="9525">
              <a:solidFill>
                <a:srgbClr val="003399"/>
              </a:solidFill>
              <a:round/>
              <a:headEnd/>
              <a:tailEnd/>
            </a:ln>
          </p:spPr>
          <p:txBody>
            <a:bodyP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VP Warranty Services </a:t>
              </a:r>
            </a:p>
          </p:txBody>
        </p:sp>
        <p:sp>
          <p:nvSpPr>
            <p:cNvPr id="37916" name="Rectangle 2">
              <a:extLst>
                <a:ext uri="{FF2B5EF4-FFF2-40B4-BE49-F238E27FC236}">
                  <a16:creationId xmlns:a16="http://schemas.microsoft.com/office/drawing/2014/main" id="{DE42345E-74B1-C547-91EF-271BD8E1C7E9}"/>
                </a:ext>
              </a:extLst>
            </p:cNvPr>
            <p:cNvSpPr>
              <a:spLocks noChangeArrowheads="1"/>
            </p:cNvSpPr>
            <p:nvPr/>
          </p:nvSpPr>
          <p:spPr bwMode="auto">
            <a:xfrm>
              <a:off x="1547664" y="1546138"/>
              <a:ext cx="2664296" cy="658739"/>
            </a:xfrm>
            <a:prstGeom prst="rect">
              <a:avLst/>
            </a:prstGeom>
            <a:solidFill>
              <a:schemeClr val="bg1"/>
            </a:solidFill>
            <a:ln w="9525">
              <a:solidFill>
                <a:srgbClr val="003399"/>
              </a:solidFill>
              <a:round/>
              <a:headEnd/>
              <a:tailEnd/>
            </a:ln>
          </p:spPr>
          <p:txBody>
            <a:bodyPr anchor="ctr"/>
            <a:lstStyle>
              <a:lvl1pPr>
                <a:spcBef>
                  <a:spcPct val="20000"/>
                </a:spcBef>
                <a:defRPr sz="2400" b="1">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defRPr sz="2400" b="1">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rgbClr val="003399"/>
                  </a:solidFill>
                  <a:latin typeface="Arial" panose="020B0604020202020204" pitchFamily="34" charset="0"/>
                  <a:ea typeface="ＭＳ Ｐゴシック" panose="020B0600070205080204" pitchFamily="34" charset="-128"/>
                </a:defRPr>
              </a:lvl3pPr>
              <a:lvl4pPr marL="1600200" indent="-228600">
                <a:spcBef>
                  <a:spcPct val="20000"/>
                </a:spcBef>
                <a:defRPr sz="2400" b="1">
                  <a:solidFill>
                    <a:srgbClr val="003399"/>
                  </a:solidFill>
                  <a:latin typeface="Arial" panose="020B0604020202020204" pitchFamily="34" charset="0"/>
                  <a:ea typeface="ＭＳ Ｐゴシック" panose="020B0600070205080204" pitchFamily="34" charset="-128"/>
                </a:defRPr>
              </a:lvl4pPr>
              <a:lvl5pPr marL="2057400" indent="-228600">
                <a:spcBef>
                  <a:spcPct val="20000"/>
                </a:spcBef>
                <a:defRPr sz="2400" b="1">
                  <a:solidFill>
                    <a:srgbClr val="0033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b="1">
                  <a:solidFill>
                    <a:srgbClr val="003399"/>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mn-cs"/>
                </a:rPr>
                <a:t>Board of Directors </a:t>
              </a:r>
            </a:p>
          </p:txBody>
        </p:sp>
      </p:grpSp>
    </p:spTree>
    <p:extLst>
      <p:ext uri="{BB962C8B-B14F-4D97-AF65-F5344CB8AC3E}">
        <p14:creationId xmlns:p14="http://schemas.microsoft.com/office/powerpoint/2010/main" val="3239972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3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73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073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073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074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073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12A07905-709C-C248-B6F2-D68E26BD71E2}"/>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rPr>
              <a:t>Strengths &amp; Weaknesses</a:t>
            </a:r>
          </a:p>
        </p:txBody>
      </p:sp>
      <p:graphicFrame>
        <p:nvGraphicFramePr>
          <p:cNvPr id="45116" name="Group 60">
            <a:extLst>
              <a:ext uri="{FF2B5EF4-FFF2-40B4-BE49-F238E27FC236}">
                <a16:creationId xmlns:a16="http://schemas.microsoft.com/office/drawing/2014/main" id="{D38A5316-6EB0-5E4A-87B5-20D70C185054}"/>
              </a:ext>
            </a:extLst>
          </p:cNvPr>
          <p:cNvGraphicFramePr>
            <a:graphicFrameLocks noGrp="1"/>
          </p:cNvGraphicFramePr>
          <p:nvPr>
            <p:ph idx="4294967295"/>
          </p:nvPr>
        </p:nvGraphicFramePr>
        <p:xfrm>
          <a:off x="468313" y="765175"/>
          <a:ext cx="8640762" cy="5668963"/>
        </p:xfrm>
        <a:graphic>
          <a:graphicData uri="http://schemas.openxmlformats.org/drawingml/2006/table">
            <a:tbl>
              <a:tblPr/>
              <a:tblGrid>
                <a:gridCol w="1800225">
                  <a:extLst>
                    <a:ext uri="{9D8B030D-6E8A-4147-A177-3AD203B41FA5}">
                      <a16:colId xmlns:a16="http://schemas.microsoft.com/office/drawing/2014/main" val="20000"/>
                    </a:ext>
                  </a:extLst>
                </a:gridCol>
                <a:gridCol w="3095625">
                  <a:extLst>
                    <a:ext uri="{9D8B030D-6E8A-4147-A177-3AD203B41FA5}">
                      <a16:colId xmlns:a16="http://schemas.microsoft.com/office/drawing/2014/main" val="20001"/>
                    </a:ext>
                  </a:extLst>
                </a:gridCol>
                <a:gridCol w="3744912">
                  <a:extLst>
                    <a:ext uri="{9D8B030D-6E8A-4147-A177-3AD203B41FA5}">
                      <a16:colId xmlns:a16="http://schemas.microsoft.com/office/drawing/2014/main" val="20002"/>
                    </a:ext>
                  </a:extLst>
                </a:gridCol>
              </a:tblGrid>
              <a:tr h="579429">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Business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Model Management</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Strengths</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Weaknesses</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33435">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Licensing &amp; Underwriting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&amp; Enforcements</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$2.4 B in condo builder security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conditions of licensing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mandatory registration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stable builder population</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171450" marR="0" lvl="0" indent="-171450" algn="l" defTabSz="914400" rtl="0" eaLnBrk="1" fontAlgn="base" latinLnBrk="0" hangingPunct="1">
                        <a:lnSpc>
                          <a:spcPct val="100000"/>
                        </a:lnSpc>
                        <a:spcBef>
                          <a:spcPct val="20000"/>
                        </a:spcBef>
                        <a:spcAft>
                          <a:spcPct val="0"/>
                        </a:spcAft>
                        <a:buClrTx/>
                        <a:buSzTx/>
                        <a:buFont typeface="Arial" charset="0"/>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Bureaucratic processes</a:t>
                      </a:r>
                    </a:p>
                    <a:p>
                      <a:pPr marL="171450" marR="0" lvl="0" indent="-171450" algn="l" defTabSz="914400" rtl="0" eaLnBrk="1" fontAlgn="base" latinLnBrk="0" hangingPunct="1">
                        <a:lnSpc>
                          <a:spcPct val="100000"/>
                        </a:lnSpc>
                        <a:spcBef>
                          <a:spcPct val="20000"/>
                        </a:spcBef>
                        <a:spcAft>
                          <a:spcPct val="0"/>
                        </a:spcAft>
                        <a:buClrTx/>
                        <a:buSzTx/>
                        <a:buFont typeface="Arial" charset="0"/>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Have not kept updating processes</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8419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Warranty Services</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Warranty policy document</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Builder performance timelines document</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complaints process slow and bureaucratic </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93789">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Financial Management</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strong capitalization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$2.4B in builder security </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not enough disclosure</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2703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General Counsel</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x-none" altLang="x-none" sz="1200" b="0" i="0" u="none" strike="noStrike" cap="none" normalizeH="0" baseline="0">
                        <a:ln>
                          <a:noFill/>
                        </a:ln>
                        <a:solidFill>
                          <a:srgbClr val="003399"/>
                        </a:solidFill>
                        <a:effectLst/>
                        <a:latin typeface="Arial" charset="0"/>
                        <a:ea typeface="ＭＳ Ｐゴシック" charset="-128"/>
                      </a:endParaRP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x-none" altLang="x-none" sz="1200" b="0" i="0" u="none" strike="noStrike" cap="none" normalizeH="0" baseline="0">
                        <a:ln>
                          <a:noFill/>
                        </a:ln>
                        <a:solidFill>
                          <a:srgbClr val="003399"/>
                        </a:solidFill>
                        <a:effectLst/>
                        <a:latin typeface="Arial" charset="0"/>
                        <a:ea typeface="ＭＳ Ｐゴシック" charset="-128"/>
                      </a:endParaRP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74634">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I.T.</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Call centre</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could be much more  use of technology</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79215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Human Resources</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CA" altLang="x-none" sz="1200" b="0" i="0" u="none" strike="noStrike" cap="none" normalizeH="0" baseline="0">
                          <a:ln>
                            <a:noFill/>
                          </a:ln>
                          <a:solidFill>
                            <a:srgbClr val="003399"/>
                          </a:solidFill>
                          <a:effectLst/>
                          <a:latin typeface="Arial" charset="0"/>
                          <a:ea typeface="ＭＳ Ｐゴシック" charset="-128"/>
                        </a:rPr>
                        <a:t> </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productivity</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compensation</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79215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Stakeholder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Engagement</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CA" altLang="x-none" sz="1200" b="0" i="0" u="none" strike="noStrike" cap="none" normalizeH="0" baseline="0">
                          <a:ln>
                            <a:noFill/>
                          </a:ln>
                          <a:solidFill>
                            <a:srgbClr val="003399"/>
                          </a:solidFill>
                          <a:effectLst/>
                          <a:latin typeface="Arial" charset="0"/>
                          <a:ea typeface="ＭＳ Ｐゴシック" charset="-128"/>
                        </a:rPr>
                        <a:t> </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Government clearly not pleased</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79215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Stakeholder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Communications</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CA" altLang="x-none" sz="1200" b="0" i="0" u="none" strike="noStrike" cap="none" normalizeH="0" baseline="0">
                          <a:ln>
                            <a:noFill/>
                          </a:ln>
                          <a:solidFill>
                            <a:srgbClr val="003399"/>
                          </a:solidFill>
                          <a:effectLst/>
                          <a:latin typeface="Arial" charset="0"/>
                          <a:ea typeface="ＭＳ Ｐゴシック" charset="-128"/>
                        </a:rPr>
                        <a:t> </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Stakeholders not pleased</a:t>
                      </a:r>
                    </a:p>
                  </a:txBody>
                  <a:tcPr marL="91438" marR="9143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5636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548AD1A2-384F-9A4F-9620-49A9FACFEBE0}"/>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rPr>
              <a:t>Strengths &amp; Weaknesses</a:t>
            </a:r>
          </a:p>
        </p:txBody>
      </p:sp>
      <p:graphicFrame>
        <p:nvGraphicFramePr>
          <p:cNvPr id="45116" name="Group 60">
            <a:extLst>
              <a:ext uri="{FF2B5EF4-FFF2-40B4-BE49-F238E27FC236}">
                <a16:creationId xmlns:a16="http://schemas.microsoft.com/office/drawing/2014/main" id="{B7E2A511-1AB7-BC4D-9AD6-471D2EE6873F}"/>
              </a:ext>
            </a:extLst>
          </p:cNvPr>
          <p:cNvGraphicFramePr>
            <a:graphicFrameLocks noGrp="1"/>
          </p:cNvGraphicFramePr>
          <p:nvPr>
            <p:ph idx="4294967295"/>
          </p:nvPr>
        </p:nvGraphicFramePr>
        <p:xfrm>
          <a:off x="611188" y="1125538"/>
          <a:ext cx="8569325" cy="4572001"/>
        </p:xfrm>
        <a:graphic>
          <a:graphicData uri="http://schemas.openxmlformats.org/drawingml/2006/table">
            <a:tbl>
              <a:tblPr/>
              <a:tblGrid>
                <a:gridCol w="2232025">
                  <a:extLst>
                    <a:ext uri="{9D8B030D-6E8A-4147-A177-3AD203B41FA5}">
                      <a16:colId xmlns:a16="http://schemas.microsoft.com/office/drawing/2014/main" val="20000"/>
                    </a:ext>
                  </a:extLst>
                </a:gridCol>
                <a:gridCol w="6337300">
                  <a:extLst>
                    <a:ext uri="{9D8B030D-6E8A-4147-A177-3AD203B41FA5}">
                      <a16:colId xmlns:a16="http://schemas.microsoft.com/office/drawing/2014/main" val="20001"/>
                    </a:ext>
                  </a:extLst>
                </a:gridCol>
              </a:tblGrid>
              <a:tr h="579343">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0090"/>
                          </a:solidFill>
                          <a:effectLst/>
                          <a:latin typeface="Arial" charset="0"/>
                          <a:ea typeface="ＭＳ Ｐゴシック" charset="-128"/>
                        </a:rPr>
                        <a:t>Business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0090"/>
                          </a:solidFill>
                          <a:effectLst/>
                          <a:latin typeface="Arial" charset="0"/>
                          <a:ea typeface="ＭＳ Ｐゴシック" charset="-128"/>
                        </a:rPr>
                        <a:t>Model Management</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0090"/>
                          </a:solidFill>
                          <a:effectLst/>
                          <a:latin typeface="Arial" charset="0"/>
                          <a:ea typeface="ＭＳ Ｐゴシック" charset="-128"/>
                        </a:rPr>
                        <a:t>External Factors Impacting Performance</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774575">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0090"/>
                          </a:solidFill>
                          <a:effectLst/>
                          <a:latin typeface="Arial" charset="0"/>
                          <a:ea typeface="ＭＳ Ｐゴシック" charset="-128"/>
                        </a:rPr>
                        <a:t>Licensing &amp; Underwriting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0090"/>
                          </a:solidFill>
                          <a:effectLst/>
                          <a:latin typeface="Arial" charset="0"/>
                          <a:ea typeface="ＭＳ Ｐゴシック" charset="-128"/>
                        </a:rPr>
                        <a:t>&amp; Enforcements</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Industry  best practices, complaint, online practices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best practices  - insurance industry practices – online</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279318">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0090"/>
                          </a:solidFill>
                          <a:effectLst/>
                          <a:latin typeface="Arial" charset="0"/>
                          <a:ea typeface="ＭＳ Ｐゴシック" charset="-128"/>
                        </a:rPr>
                        <a:t>Warranty Services</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New home builder performance  - warranty industry practices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best practices  - e-commerce - builder expectations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consumer expectations – Ministry</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Media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Transparency</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93772">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0090"/>
                          </a:solidFill>
                          <a:effectLst/>
                          <a:latin typeface="Arial" charset="0"/>
                          <a:ea typeface="ＭＳ Ｐゴシック" charset="-128"/>
                        </a:rPr>
                        <a:t>Risk </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Present building code  - The Act &amp; regulations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-case law / judicial decision  - construction technology</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713228">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0090"/>
                          </a:solidFill>
                          <a:effectLst/>
                          <a:latin typeface="Arial" charset="0"/>
                          <a:ea typeface="ＭＳ Ｐゴシック" charset="-128"/>
                        </a:rPr>
                        <a:t>Finance</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insurance industry practices  -Stock/Bond market performance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financial regulatory requirements  - builder expectations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 B.C. Home Warranty  - Warranty Industry Practices  -Practices of other DAA</a:t>
                      </a:r>
                      <a:r>
                        <a:rPr kumimoji="0" lang="ja-JP" altLang="en-US" sz="1200" b="0" i="0" u="none" strike="noStrike" cap="none" normalizeH="0" baseline="0">
                          <a:ln>
                            <a:noFill/>
                          </a:ln>
                          <a:solidFill>
                            <a:srgbClr val="000090"/>
                          </a:solidFill>
                          <a:effectLst/>
                          <a:latin typeface="Arial" charset="0"/>
                          <a:ea typeface="ＭＳ Ｐゴシック" charset="-128"/>
                        </a:rPr>
                        <a:t>’</a:t>
                      </a:r>
                      <a:r>
                        <a:rPr kumimoji="0" lang="en-US" altLang="ja-JP" sz="1200" b="0" i="0" u="none" strike="noStrike" cap="none" normalizeH="0" baseline="0">
                          <a:ln>
                            <a:noFill/>
                          </a:ln>
                          <a:solidFill>
                            <a:srgbClr val="000090"/>
                          </a:solidFill>
                          <a:effectLst/>
                          <a:latin typeface="Arial" charset="0"/>
                          <a:ea typeface="ＭＳ Ｐゴシック" charset="-128"/>
                        </a:rPr>
                        <a:t>s</a:t>
                      </a:r>
                      <a:endParaRPr kumimoji="0" lang="en-US" altLang="x-none" sz="1200" b="0" i="0" u="none" strike="noStrike" cap="none" normalizeH="0" baseline="0">
                        <a:ln>
                          <a:noFill/>
                        </a:ln>
                        <a:solidFill>
                          <a:srgbClr val="000090"/>
                        </a:solidFill>
                        <a:effectLst/>
                        <a:latin typeface="Arial" charset="0"/>
                        <a:ea typeface="ＭＳ Ｐゴシック" charset="-128"/>
                      </a:endParaRP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04796">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0090"/>
                          </a:solidFill>
                          <a:effectLst/>
                          <a:latin typeface="Arial" charset="0"/>
                          <a:ea typeface="ＭＳ Ｐゴシック" charset="-128"/>
                        </a:rPr>
                        <a:t>I.T.</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84138" indent="-84138"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84138" marR="0" lvl="0" indent="-84138" algn="l" defTabSz="914400" rtl="0" eaLnBrk="1" fontAlgn="base" latinLnBrk="0" hangingPunct="1">
                        <a:lnSpc>
                          <a:spcPct val="100000"/>
                        </a:lnSpc>
                        <a:spcBef>
                          <a:spcPct val="0"/>
                        </a:spcBef>
                        <a:spcAft>
                          <a:spcPct val="0"/>
                        </a:spcAft>
                        <a:buClrTx/>
                        <a:buSzTx/>
                        <a:buFont typeface="Arial" charset="0"/>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technology</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426969">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0090"/>
                          </a:solidFill>
                          <a:effectLst/>
                          <a:latin typeface="Arial" charset="0"/>
                          <a:ea typeface="ＭＳ Ｐゴシック" charset="-128"/>
                        </a:rPr>
                        <a:t>Human Resources</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84138" indent="-84138"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84138" marR="0" lvl="0" indent="-84138" algn="l" defTabSz="914400" rtl="0" eaLnBrk="1" fontAlgn="base" latinLnBrk="0" hangingPunct="1">
                        <a:lnSpc>
                          <a:spcPct val="100000"/>
                        </a:lnSpc>
                        <a:spcBef>
                          <a:spcPct val="0"/>
                        </a:spcBef>
                        <a:spcAft>
                          <a:spcPct val="0"/>
                        </a:spcAft>
                        <a:buClrTx/>
                        <a:buSzTx/>
                        <a:buFont typeface="Arial" charset="0"/>
                        <a:buChar char="•"/>
                        <a:tabLst/>
                      </a:pPr>
                      <a:r>
                        <a:rPr kumimoji="0" lang="en-US" altLang="x-none" sz="1200" b="0" i="0" u="none" strike="noStrike" cap="none" normalizeH="0" baseline="0">
                          <a:ln>
                            <a:noFill/>
                          </a:ln>
                          <a:solidFill>
                            <a:srgbClr val="000090"/>
                          </a:solidFill>
                          <a:effectLst/>
                          <a:latin typeface="Arial" charset="0"/>
                          <a:ea typeface="ＭＳ Ｐゴシック" charset="-128"/>
                        </a:rPr>
                        <a:t>Builder expectations on productivity</a:t>
                      </a:r>
                    </a:p>
                  </a:txBody>
                  <a:tcPr marL="91441" marR="91441"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54670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0" y="2808288"/>
            <a:ext cx="9144000"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500" b="1" i="1" dirty="0">
                <a:solidFill>
                  <a:srgbClr val="000000"/>
                </a:solidFill>
              </a:rPr>
              <a:t>Module 6 </a:t>
            </a:r>
          </a:p>
          <a:p>
            <a:r>
              <a:rPr lang="en-US" sz="3500" b="1" i="1" dirty="0">
                <a:solidFill>
                  <a:srgbClr val="000000"/>
                </a:solidFill>
              </a:rPr>
              <a:t>External Assessment</a:t>
            </a:r>
          </a:p>
        </p:txBody>
      </p:sp>
    </p:spTree>
    <p:extLst>
      <p:ext uri="{BB962C8B-B14F-4D97-AF65-F5344CB8AC3E}">
        <p14:creationId xmlns:p14="http://schemas.microsoft.com/office/powerpoint/2010/main" val="1124071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23528" y="1196752"/>
            <a:ext cx="8820472" cy="4824536"/>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242" name="Rectangle 2"/>
          <p:cNvSpPr>
            <a:spLocks noGrp="1" noChangeArrowheads="1"/>
          </p:cNvSpPr>
          <p:nvPr>
            <p:ph type="title"/>
          </p:nvPr>
        </p:nvSpPr>
        <p:spPr>
          <a:xfrm>
            <a:off x="1143000" y="260648"/>
            <a:ext cx="6858000" cy="514350"/>
          </a:xfrm>
        </p:spPr>
        <p:txBody>
          <a:bodyPr/>
          <a:lstStyle/>
          <a:p>
            <a:pPr eaLnBrk="1" hangingPunct="1"/>
            <a:r>
              <a:rPr lang="en-US" dirty="0">
                <a:latin typeface="Arial" charset="0"/>
              </a:rPr>
              <a:t>About the Presenter</a:t>
            </a:r>
          </a:p>
        </p:txBody>
      </p:sp>
      <p:sp>
        <p:nvSpPr>
          <p:cNvPr id="10243" name="Text Box 18"/>
          <p:cNvSpPr txBox="1">
            <a:spLocks noChangeArrowheads="1"/>
          </p:cNvSpPr>
          <p:nvPr/>
        </p:nvSpPr>
        <p:spPr bwMode="auto">
          <a:xfrm>
            <a:off x="533400" y="3501008"/>
            <a:ext cx="80772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sz="1400" dirty="0">
                <a:solidFill>
                  <a:srgbClr val="003399"/>
                </a:solidFill>
                <a:cs typeface="Arial" charset="0"/>
              </a:rPr>
              <a:t>Alan has been teaching Strategic Management for the </a:t>
            </a:r>
            <a:r>
              <a:rPr lang="en-US" sz="1400" dirty="0" err="1">
                <a:solidFill>
                  <a:srgbClr val="003399"/>
                </a:solidFill>
                <a:cs typeface="Arial" charset="0"/>
              </a:rPr>
              <a:t>Schulich</a:t>
            </a:r>
            <a:r>
              <a:rPr lang="en-US" sz="1400" dirty="0">
                <a:solidFill>
                  <a:srgbClr val="003399"/>
                </a:solidFill>
                <a:cs typeface="Arial" charset="0"/>
              </a:rPr>
              <a:t> Executive Education Centre since 1992. Alan is also a member of the faculty for Management I, a one week course for new managers. </a:t>
            </a:r>
          </a:p>
          <a:p>
            <a:pPr algn="just" eaLnBrk="1" hangingPunct="1">
              <a:spcBef>
                <a:spcPct val="50000"/>
              </a:spcBef>
            </a:pPr>
            <a:r>
              <a:rPr lang="en-US" sz="1400" dirty="0">
                <a:solidFill>
                  <a:srgbClr val="003399"/>
                </a:solidFill>
                <a:cs typeface="Arial" charset="0"/>
              </a:rPr>
              <a:t>Alan</a:t>
            </a:r>
            <a:r>
              <a:rPr lang="ja-JP" altLang="en-US" sz="1400" dirty="0">
                <a:solidFill>
                  <a:srgbClr val="003399"/>
                </a:solidFill>
                <a:cs typeface="Arial" charset="0"/>
              </a:rPr>
              <a:t>’</a:t>
            </a:r>
            <a:r>
              <a:rPr lang="en-US" altLang="ja-JP" sz="1400" dirty="0">
                <a:solidFill>
                  <a:srgbClr val="003399"/>
                </a:solidFill>
                <a:cs typeface="Arial" charset="0"/>
              </a:rPr>
              <a:t>s book, </a:t>
            </a:r>
            <a:r>
              <a:rPr lang="en-US" altLang="ja-JP" sz="1400" i="1" dirty="0">
                <a:solidFill>
                  <a:srgbClr val="003399"/>
                </a:solidFill>
                <a:cs typeface="Arial" charset="0"/>
              </a:rPr>
              <a:t>The Alpha Strategies – Understanding Strategy, Risk, and Values in Any Organization</a:t>
            </a:r>
            <a:r>
              <a:rPr lang="en-US" altLang="ja-JP" sz="1400" dirty="0">
                <a:solidFill>
                  <a:srgbClr val="003399"/>
                </a:solidFill>
                <a:cs typeface="Arial" charset="0"/>
              </a:rPr>
              <a:t> is listed as a </a:t>
            </a:r>
            <a:r>
              <a:rPr lang="en-US" altLang="ja-JP" sz="1400" dirty="0" err="1">
                <a:solidFill>
                  <a:srgbClr val="003399"/>
                </a:solidFill>
                <a:cs typeface="Arial" charset="0"/>
              </a:rPr>
              <a:t>Kirkus</a:t>
            </a:r>
            <a:r>
              <a:rPr lang="en-US" altLang="ja-JP" sz="1400" dirty="0">
                <a:solidFill>
                  <a:srgbClr val="003399"/>
                </a:solidFill>
                <a:cs typeface="Arial" charset="0"/>
              </a:rPr>
              <a:t> Best Books of 2013. </a:t>
            </a:r>
            <a:r>
              <a:rPr lang="en-US" altLang="ja-JP" sz="1400" i="1" dirty="0">
                <a:solidFill>
                  <a:srgbClr val="003399"/>
                </a:solidFill>
                <a:cs typeface="Arial" charset="0"/>
              </a:rPr>
              <a:t>The Alpha Strategies </a:t>
            </a:r>
            <a:r>
              <a:rPr lang="en-US" altLang="ja-JP" sz="1400" dirty="0">
                <a:solidFill>
                  <a:srgbClr val="003399"/>
                </a:solidFill>
                <a:cs typeface="Arial" charset="0"/>
              </a:rPr>
              <a:t>is available at all online retailers.</a:t>
            </a:r>
            <a:r>
              <a:rPr lang="en-US" altLang="ja-JP" sz="1400" i="1" dirty="0">
                <a:solidFill>
                  <a:srgbClr val="003399"/>
                </a:solidFill>
                <a:cs typeface="Arial" charset="0"/>
              </a:rPr>
              <a:t> </a:t>
            </a:r>
          </a:p>
          <a:p>
            <a:pPr algn="just" eaLnBrk="1" hangingPunct="1">
              <a:spcBef>
                <a:spcPct val="50000"/>
              </a:spcBef>
            </a:pPr>
            <a:r>
              <a:rPr lang="en-US" sz="1400" dirty="0">
                <a:solidFill>
                  <a:srgbClr val="003399"/>
                </a:solidFill>
                <a:cs typeface="Arial" charset="0"/>
              </a:rPr>
              <a:t>Alan is an Honor Roll member and a Fellow of the Canadian Association of Management Consultants. Alan received his degrees from Dalhousie University and served as Senior Vice President &amp; General Counsel for both Oxford Development Group and Campeau Corporation and as a member of the Board of Directors for both companies. </a:t>
            </a:r>
          </a:p>
        </p:txBody>
      </p:sp>
      <p:sp>
        <p:nvSpPr>
          <p:cNvPr id="10244" name="Rectangle 22"/>
          <p:cNvSpPr>
            <a:spLocks noChangeArrowheads="1"/>
          </p:cNvSpPr>
          <p:nvPr/>
        </p:nvSpPr>
        <p:spPr bwMode="auto">
          <a:xfrm>
            <a:off x="533400" y="2192958"/>
            <a:ext cx="6400800" cy="1338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spcBef>
                <a:spcPct val="50000"/>
              </a:spcBef>
            </a:pPr>
            <a:r>
              <a:rPr lang="en-US" b="1" dirty="0">
                <a:solidFill>
                  <a:srgbClr val="003399"/>
                </a:solidFill>
              </a:rPr>
              <a:t>Alan Kennedy </a:t>
            </a:r>
            <a:r>
              <a:rPr lang="en-US" sz="1200" dirty="0">
                <a:solidFill>
                  <a:srgbClr val="003399"/>
                </a:solidFill>
              </a:rPr>
              <a:t>BA LLB FCMC</a:t>
            </a:r>
          </a:p>
          <a:p>
            <a:pPr algn="just">
              <a:spcBef>
                <a:spcPct val="50000"/>
              </a:spcBef>
            </a:pPr>
            <a:r>
              <a:rPr lang="en-US" sz="1400" dirty="0">
                <a:solidFill>
                  <a:srgbClr val="003399"/>
                </a:solidFill>
              </a:rPr>
              <a:t>Alan is the founding partner of Gibson Kennedy &amp; Company, a Toronto consulting firm offering Canadian clients strategy counsel and competitive research services since 1990. Alan</a:t>
            </a:r>
            <a:r>
              <a:rPr lang="fr-CA" sz="1400" dirty="0">
                <a:solidFill>
                  <a:srgbClr val="003399"/>
                </a:solidFill>
              </a:rPr>
              <a:t>’</a:t>
            </a:r>
            <a:r>
              <a:rPr lang="en-US" altLang="ja-JP" sz="1400" dirty="0">
                <a:solidFill>
                  <a:srgbClr val="003399"/>
                </a:solidFill>
              </a:rPr>
              <a:t>s practice focuses exclusively on matters of strategy and its communication. </a:t>
            </a:r>
            <a:endParaRPr lang="en-US" sz="1400" dirty="0">
              <a:solidFill>
                <a:srgbClr val="003399"/>
              </a:solidFill>
            </a:endParaRPr>
          </a:p>
        </p:txBody>
      </p:sp>
      <p:pic>
        <p:nvPicPr>
          <p:cNvPr id="5" name="Picture 4">
            <a:extLst>
              <a:ext uri="{FF2B5EF4-FFF2-40B4-BE49-F238E27FC236}">
                <a16:creationId xmlns:a16="http://schemas.microsoft.com/office/drawing/2014/main" id="{4E4452CD-29D4-3043-8F96-9CAD709BFAA8}"/>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 uri="{28A0092B-C50C-407E-A947-70E740481C1C}">
                <a14:useLocalDpi xmlns:a14="http://schemas.microsoft.com/office/drawing/2010/main" val="0"/>
              </a:ext>
            </a:extLst>
          </a:blip>
          <a:srcRect b="19995"/>
          <a:stretch/>
        </p:blipFill>
        <p:spPr>
          <a:xfrm>
            <a:off x="7275499" y="2204864"/>
            <a:ext cx="1184933" cy="1224136"/>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p:txBody>
          <a:bodyPr/>
          <a:lstStyle/>
          <a:p>
            <a:pPr eaLnBrk="1" hangingPunct="1"/>
            <a:r>
              <a:rPr lang="en-US">
                <a:latin typeface="Arial" charset="0"/>
              </a:rPr>
              <a:t>The Major Categories of External Factors</a:t>
            </a:r>
          </a:p>
        </p:txBody>
      </p:sp>
      <p:sp>
        <p:nvSpPr>
          <p:cNvPr id="111618" name="AutoShape 4"/>
          <p:cNvSpPr>
            <a:spLocks noChangeArrowheads="1"/>
          </p:cNvSpPr>
          <p:nvPr/>
        </p:nvSpPr>
        <p:spPr bwMode="auto">
          <a:xfrm>
            <a:off x="1498600" y="3522663"/>
            <a:ext cx="2641600" cy="628650"/>
          </a:xfrm>
          <a:prstGeom prst="roundRect">
            <a:avLst>
              <a:gd name="adj" fmla="val 16667"/>
            </a:avLst>
          </a:prstGeom>
          <a:solidFill>
            <a:srgbClr val="FFFFFF"/>
          </a:solidFill>
          <a:ln w="38100">
            <a:solidFill>
              <a:srgbClr val="003399"/>
            </a:solidFill>
            <a:round/>
            <a:headEnd/>
            <a:tailEnd/>
          </a:ln>
        </p:spPr>
        <p:txBody>
          <a:bodyPr wrap="none" anchor="ctr"/>
          <a:lstStyle/>
          <a:p>
            <a:pPr marL="342900" indent="-342900"/>
            <a:r>
              <a:rPr lang="en-US" i="1">
                <a:solidFill>
                  <a:srgbClr val="003399"/>
                </a:solidFill>
              </a:rPr>
              <a:t>Customers &amp; Markets</a:t>
            </a:r>
          </a:p>
        </p:txBody>
      </p:sp>
      <p:sp>
        <p:nvSpPr>
          <p:cNvPr id="111619" name="AutoShape 6"/>
          <p:cNvSpPr>
            <a:spLocks noChangeArrowheads="1"/>
          </p:cNvSpPr>
          <p:nvPr/>
        </p:nvSpPr>
        <p:spPr bwMode="auto">
          <a:xfrm>
            <a:off x="5002213" y="3535363"/>
            <a:ext cx="2641600" cy="628650"/>
          </a:xfrm>
          <a:prstGeom prst="roundRect">
            <a:avLst>
              <a:gd name="adj" fmla="val 16667"/>
            </a:avLst>
          </a:prstGeom>
          <a:solidFill>
            <a:srgbClr val="FFFFFF"/>
          </a:solidFill>
          <a:ln w="38100">
            <a:solidFill>
              <a:srgbClr val="003399"/>
            </a:solidFill>
            <a:round/>
            <a:headEnd/>
            <a:tailEnd/>
          </a:ln>
        </p:spPr>
        <p:txBody>
          <a:bodyPr wrap="none" anchor="ctr"/>
          <a:lstStyle/>
          <a:p>
            <a:r>
              <a:rPr lang="en-US" i="1">
                <a:solidFill>
                  <a:srgbClr val="003399"/>
                </a:solidFill>
              </a:rPr>
              <a:t>Industry Dynamics</a:t>
            </a:r>
          </a:p>
        </p:txBody>
      </p:sp>
      <p:sp>
        <p:nvSpPr>
          <p:cNvPr id="111620" name="AutoShape 9"/>
          <p:cNvSpPr>
            <a:spLocks noChangeArrowheads="1"/>
          </p:cNvSpPr>
          <p:nvPr/>
        </p:nvSpPr>
        <p:spPr bwMode="auto">
          <a:xfrm>
            <a:off x="1500188" y="4464050"/>
            <a:ext cx="2641600" cy="628650"/>
          </a:xfrm>
          <a:prstGeom prst="roundRect">
            <a:avLst>
              <a:gd name="adj" fmla="val 16667"/>
            </a:avLst>
          </a:prstGeom>
          <a:solidFill>
            <a:srgbClr val="FFFFFF"/>
          </a:solidFill>
          <a:ln w="38100">
            <a:solidFill>
              <a:srgbClr val="003399"/>
            </a:solidFill>
            <a:round/>
            <a:headEnd/>
            <a:tailEnd/>
          </a:ln>
        </p:spPr>
        <p:txBody>
          <a:bodyPr wrap="none" anchor="ctr"/>
          <a:lstStyle/>
          <a:p>
            <a:pPr marL="342900" indent="-342900"/>
            <a:r>
              <a:rPr lang="en-US" i="1">
                <a:solidFill>
                  <a:srgbClr val="003399"/>
                </a:solidFill>
              </a:rPr>
              <a:t>Competitors</a:t>
            </a:r>
          </a:p>
        </p:txBody>
      </p:sp>
      <p:sp>
        <p:nvSpPr>
          <p:cNvPr id="111621" name="AutoShape 10"/>
          <p:cNvSpPr>
            <a:spLocks noChangeArrowheads="1"/>
          </p:cNvSpPr>
          <p:nvPr/>
        </p:nvSpPr>
        <p:spPr bwMode="auto">
          <a:xfrm>
            <a:off x="5003800" y="4487863"/>
            <a:ext cx="2641600" cy="628650"/>
          </a:xfrm>
          <a:prstGeom prst="roundRect">
            <a:avLst>
              <a:gd name="adj" fmla="val 16667"/>
            </a:avLst>
          </a:prstGeom>
          <a:solidFill>
            <a:srgbClr val="FFFFFF"/>
          </a:solidFill>
          <a:ln w="38100">
            <a:solidFill>
              <a:srgbClr val="003399"/>
            </a:solidFill>
            <a:round/>
            <a:headEnd/>
            <a:tailEnd/>
          </a:ln>
        </p:spPr>
        <p:txBody>
          <a:bodyPr wrap="none" anchor="ctr"/>
          <a:lstStyle/>
          <a:p>
            <a:r>
              <a:rPr lang="en-US" i="1">
                <a:solidFill>
                  <a:srgbClr val="003399"/>
                </a:solidFill>
              </a:rPr>
              <a:t>Trends</a:t>
            </a:r>
          </a:p>
        </p:txBody>
      </p:sp>
      <p:sp>
        <p:nvSpPr>
          <p:cNvPr id="111622" name="AutoShape 11"/>
          <p:cNvSpPr>
            <a:spLocks noChangeArrowheads="1"/>
          </p:cNvSpPr>
          <p:nvPr/>
        </p:nvSpPr>
        <p:spPr bwMode="auto">
          <a:xfrm>
            <a:off x="3214688" y="5321300"/>
            <a:ext cx="2641600" cy="628650"/>
          </a:xfrm>
          <a:prstGeom prst="roundRect">
            <a:avLst>
              <a:gd name="adj" fmla="val 16667"/>
            </a:avLst>
          </a:prstGeom>
          <a:solidFill>
            <a:srgbClr val="FFFFFF"/>
          </a:solidFill>
          <a:ln w="38100">
            <a:solidFill>
              <a:srgbClr val="003399"/>
            </a:solidFill>
            <a:round/>
            <a:headEnd/>
            <a:tailEnd/>
          </a:ln>
        </p:spPr>
        <p:txBody>
          <a:bodyPr wrap="none" anchor="ctr"/>
          <a:lstStyle/>
          <a:p>
            <a:r>
              <a:rPr lang="en-US" i="1">
                <a:solidFill>
                  <a:srgbClr val="003399"/>
                </a:solidFill>
              </a:rPr>
              <a:t>Best Practices</a:t>
            </a:r>
          </a:p>
        </p:txBody>
      </p:sp>
      <p:sp>
        <p:nvSpPr>
          <p:cNvPr id="111623" name="AutoShape 11"/>
          <p:cNvSpPr>
            <a:spLocks noChangeArrowheads="1"/>
          </p:cNvSpPr>
          <p:nvPr/>
        </p:nvSpPr>
        <p:spPr bwMode="auto">
          <a:xfrm>
            <a:off x="3276600" y="1863725"/>
            <a:ext cx="2641600" cy="628650"/>
          </a:xfrm>
          <a:prstGeom prst="roundRect">
            <a:avLst>
              <a:gd name="adj" fmla="val 16667"/>
            </a:avLst>
          </a:prstGeom>
          <a:solidFill>
            <a:srgbClr val="FFFFFF"/>
          </a:solidFill>
          <a:ln w="38100">
            <a:solidFill>
              <a:srgbClr val="000000"/>
            </a:solidFill>
            <a:round/>
            <a:headEnd/>
            <a:tailEnd/>
          </a:ln>
        </p:spPr>
        <p:txBody>
          <a:bodyPr wrap="none" anchor="ctr"/>
          <a:lstStyle/>
          <a:p>
            <a:r>
              <a:rPr lang="en-US" i="1">
                <a:solidFill>
                  <a:srgbClr val="003399"/>
                </a:solidFill>
              </a:rPr>
              <a:t>Stakeholder </a:t>
            </a:r>
          </a:p>
          <a:p>
            <a:r>
              <a:rPr lang="en-US" i="1">
                <a:solidFill>
                  <a:srgbClr val="003399"/>
                </a:solidFill>
              </a:rPr>
              <a:t>Expectations</a:t>
            </a:r>
          </a:p>
        </p:txBody>
      </p:sp>
      <p:cxnSp>
        <p:nvCxnSpPr>
          <p:cNvPr id="111624" name="Straight Connector 2"/>
          <p:cNvCxnSpPr>
            <a:cxnSpLocks noChangeShapeType="1"/>
          </p:cNvCxnSpPr>
          <p:nvPr/>
        </p:nvCxnSpPr>
        <p:spPr bwMode="auto">
          <a:xfrm>
            <a:off x="971550" y="2997200"/>
            <a:ext cx="7200900" cy="0"/>
          </a:xfrm>
          <a:prstGeom prst="line">
            <a:avLst/>
          </a:prstGeom>
          <a:noFill/>
          <a:ln w="76200">
            <a:solidFill>
              <a:srgbClr val="000000"/>
            </a:solidFill>
            <a:prstDash val="dash"/>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529654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lstStyle/>
          <a:p>
            <a:pPr eaLnBrk="1" hangingPunct="1"/>
            <a:r>
              <a:rPr lang="en-US">
                <a:latin typeface="Arial" charset="0"/>
              </a:rPr>
              <a:t>Customer Analysis</a:t>
            </a:r>
          </a:p>
        </p:txBody>
      </p:sp>
      <p:sp>
        <p:nvSpPr>
          <p:cNvPr id="113666" name="AutoShape 8"/>
          <p:cNvSpPr>
            <a:spLocks noChangeArrowheads="1"/>
          </p:cNvSpPr>
          <p:nvPr/>
        </p:nvSpPr>
        <p:spPr bwMode="auto">
          <a:xfrm>
            <a:off x="685800" y="1340768"/>
            <a:ext cx="8458200" cy="4205064"/>
          </a:xfrm>
          <a:prstGeom prst="wedgeRoundRectCallout">
            <a:avLst>
              <a:gd name="adj1" fmla="val -32204"/>
              <a:gd name="adj2" fmla="val 28764"/>
              <a:gd name="adj3" fmla="val 16667"/>
            </a:avLst>
          </a:prstGeom>
          <a:solidFill>
            <a:srgbClr val="FFFFFF"/>
          </a:solidFill>
          <a:ln w="9525">
            <a:solidFill>
              <a:srgbClr val="003399"/>
            </a:solidFill>
            <a:miter lim="800000"/>
            <a:headEnd/>
            <a:tailEnd/>
          </a:ln>
        </p:spPr>
        <p:txBody>
          <a:bodyPr/>
          <a:lstStyle/>
          <a:p>
            <a:pPr algn="l"/>
            <a:endParaRPr lang="en-US" sz="1600" b="1" dirty="0">
              <a:solidFill>
                <a:srgbClr val="003399"/>
              </a:solidFill>
            </a:endParaRPr>
          </a:p>
          <a:p>
            <a:pPr algn="l"/>
            <a:r>
              <a:rPr lang="en-US" sz="1600" b="1" dirty="0">
                <a:solidFill>
                  <a:srgbClr val="003399"/>
                </a:solidFill>
              </a:rPr>
              <a:t>1. Who are our most important customers?</a:t>
            </a:r>
          </a:p>
          <a:p>
            <a:pPr algn="l"/>
            <a:endParaRPr lang="en-US" sz="1600" b="1" dirty="0">
              <a:solidFill>
                <a:srgbClr val="003399"/>
              </a:solidFill>
            </a:endParaRPr>
          </a:p>
          <a:p>
            <a:pPr algn="l"/>
            <a:r>
              <a:rPr lang="en-US" sz="1600" b="1" dirty="0">
                <a:solidFill>
                  <a:srgbClr val="003399"/>
                </a:solidFill>
              </a:rPr>
              <a:t>2. What criteria drive the customer</a:t>
            </a:r>
            <a:r>
              <a:rPr lang="en-US" altLang="ja-JP" sz="1600" b="1" dirty="0">
                <a:solidFill>
                  <a:srgbClr val="003399"/>
                </a:solidFill>
              </a:rPr>
              <a:t> purchase decision?</a:t>
            </a:r>
          </a:p>
          <a:p>
            <a:pPr algn="l"/>
            <a:endParaRPr lang="en-US" sz="1600" b="1" dirty="0">
              <a:solidFill>
                <a:srgbClr val="003399"/>
              </a:solidFill>
            </a:endParaRPr>
          </a:p>
          <a:p>
            <a:pPr algn="l"/>
            <a:r>
              <a:rPr lang="en-US" sz="1600" b="1" dirty="0">
                <a:solidFill>
                  <a:srgbClr val="003399"/>
                </a:solidFill>
              </a:rPr>
              <a:t>3. How do we compare, in the customer</a:t>
            </a:r>
            <a:r>
              <a:rPr lang="fr-CA" sz="1600" b="1" dirty="0">
                <a:solidFill>
                  <a:srgbClr val="003399"/>
                </a:solidFill>
              </a:rPr>
              <a:t>’</a:t>
            </a:r>
            <a:r>
              <a:rPr lang="en-US" altLang="ja-JP" sz="1600" b="1" dirty="0">
                <a:solidFill>
                  <a:srgbClr val="003399"/>
                </a:solidFill>
              </a:rPr>
              <a:t>s view, to the competition?</a:t>
            </a:r>
          </a:p>
          <a:p>
            <a:pPr algn="l"/>
            <a:endParaRPr lang="en-US" sz="1600" b="1" dirty="0">
              <a:solidFill>
                <a:srgbClr val="003399"/>
              </a:solidFill>
            </a:endParaRPr>
          </a:p>
          <a:p>
            <a:pPr algn="l"/>
            <a:r>
              <a:rPr lang="en-US" sz="1600" b="1" dirty="0">
                <a:solidFill>
                  <a:srgbClr val="003399"/>
                </a:solidFill>
              </a:rPr>
              <a:t>4. Which of our products and services are truly valuable to them?</a:t>
            </a:r>
          </a:p>
          <a:p>
            <a:pPr algn="l"/>
            <a:endParaRPr lang="en-US" sz="1600" b="1" dirty="0">
              <a:solidFill>
                <a:srgbClr val="003399"/>
              </a:solidFill>
            </a:endParaRPr>
          </a:p>
          <a:p>
            <a:pPr algn="l"/>
            <a:r>
              <a:rPr lang="en-US" sz="1600" b="1" dirty="0">
                <a:solidFill>
                  <a:srgbClr val="003399"/>
                </a:solidFill>
              </a:rPr>
              <a:t>5. What are the steps and who influences the purchase decision?</a:t>
            </a:r>
          </a:p>
          <a:p>
            <a:pPr algn="l"/>
            <a:endParaRPr lang="en-US" sz="1600" b="1" dirty="0">
              <a:solidFill>
                <a:srgbClr val="003399"/>
              </a:solidFill>
            </a:endParaRPr>
          </a:p>
          <a:p>
            <a:pPr algn="l"/>
            <a:r>
              <a:rPr lang="en-US" sz="1600" b="1" dirty="0">
                <a:solidFill>
                  <a:srgbClr val="003399"/>
                </a:solidFill>
              </a:rPr>
              <a:t>6. How are customer criteria and behavior likely to change?</a:t>
            </a:r>
          </a:p>
          <a:p>
            <a:pPr algn="l"/>
            <a:endParaRPr lang="en-US" sz="1600" b="1" dirty="0">
              <a:solidFill>
                <a:srgbClr val="003399"/>
              </a:solidFill>
            </a:endParaRPr>
          </a:p>
          <a:p>
            <a:pPr algn="l"/>
            <a:r>
              <a:rPr lang="en-US" sz="1600" b="1" dirty="0">
                <a:solidFill>
                  <a:srgbClr val="003399"/>
                </a:solidFill>
              </a:rPr>
              <a:t>7. What products and services are our customers going to need?</a:t>
            </a:r>
          </a:p>
        </p:txBody>
      </p:sp>
      <p:sp>
        <p:nvSpPr>
          <p:cNvPr id="113667" name="AutoShape 21"/>
          <p:cNvSpPr>
            <a:spLocks noChangeArrowheads="1"/>
          </p:cNvSpPr>
          <p:nvPr/>
        </p:nvSpPr>
        <p:spPr bwMode="auto">
          <a:xfrm>
            <a:off x="7164388" y="188913"/>
            <a:ext cx="1781175" cy="576262"/>
          </a:xfrm>
          <a:prstGeom prst="roundRect">
            <a:avLst>
              <a:gd name="adj" fmla="val 16667"/>
            </a:avLst>
          </a:prstGeom>
          <a:solidFill>
            <a:srgbClr val="DDDDDD"/>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solidFill>
                  <a:srgbClr val="003399"/>
                </a:solidFill>
              </a:rPr>
              <a:t>4.2 Customer</a:t>
            </a:r>
          </a:p>
          <a:p>
            <a:r>
              <a:rPr lang="en-US" b="1" dirty="0">
                <a:solidFill>
                  <a:srgbClr val="003399"/>
                </a:solidFill>
              </a:rPr>
              <a:t>Identification</a:t>
            </a:r>
          </a:p>
        </p:txBody>
      </p:sp>
    </p:spTree>
    <p:extLst>
      <p:ext uri="{BB962C8B-B14F-4D97-AF65-F5344CB8AC3E}">
        <p14:creationId xmlns:p14="http://schemas.microsoft.com/office/powerpoint/2010/main" val="4005826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1143000" y="610394"/>
            <a:ext cx="6858000" cy="514350"/>
          </a:xfrm>
        </p:spPr>
        <p:txBody>
          <a:bodyPr/>
          <a:lstStyle/>
          <a:p>
            <a:pPr eaLnBrk="1" hangingPunct="1"/>
            <a:r>
              <a:rPr lang="en-US" dirty="0">
                <a:latin typeface="Arial" charset="0"/>
              </a:rPr>
              <a:t>Customer Segmentation Analysis</a:t>
            </a:r>
            <a:br>
              <a:rPr lang="en-US" dirty="0">
                <a:latin typeface="Arial" charset="0"/>
              </a:rPr>
            </a:br>
            <a:r>
              <a:rPr lang="en-US" dirty="0"/>
              <a:t>Restated for Public Sector Service Organizations</a:t>
            </a:r>
            <a:br>
              <a:rPr lang="en-US" dirty="0"/>
            </a:br>
            <a:endParaRPr lang="en-US" dirty="0">
              <a:latin typeface="Arial" charset="0"/>
            </a:endParaRPr>
          </a:p>
        </p:txBody>
      </p:sp>
      <p:sp>
        <p:nvSpPr>
          <p:cNvPr id="115714" name="AutoShape 3"/>
          <p:cNvSpPr>
            <a:spLocks noChangeArrowheads="1"/>
          </p:cNvSpPr>
          <p:nvPr/>
        </p:nvSpPr>
        <p:spPr bwMode="auto">
          <a:xfrm>
            <a:off x="755576" y="1219200"/>
            <a:ext cx="8388424" cy="5306144"/>
          </a:xfrm>
          <a:prstGeom prst="wedgeRoundRectCallout">
            <a:avLst>
              <a:gd name="adj1" fmla="val -28782"/>
              <a:gd name="adj2" fmla="val 13574"/>
              <a:gd name="adj3" fmla="val 16667"/>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l">
              <a:lnSpc>
                <a:spcPct val="110000"/>
              </a:lnSpc>
            </a:pPr>
            <a:r>
              <a:rPr lang="en-US" sz="1400" b="1" dirty="0">
                <a:solidFill>
                  <a:srgbClr val="003399"/>
                </a:solidFill>
              </a:rPr>
              <a:t>1. </a:t>
            </a:r>
            <a:r>
              <a:rPr lang="en-US" sz="1400" b="1" i="1" dirty="0">
                <a:solidFill>
                  <a:srgbClr val="FF0000"/>
                </a:solidFill>
              </a:rPr>
              <a:t>Does our mandate suggest who should be our primary focus </a:t>
            </a:r>
            <a:r>
              <a:rPr lang="en-US" sz="1400" b="1" dirty="0">
                <a:solidFill>
                  <a:srgbClr val="003399"/>
                </a:solidFill>
              </a:rPr>
              <a:t>for its effective delivery?</a:t>
            </a:r>
          </a:p>
          <a:p>
            <a:pPr algn="l">
              <a:lnSpc>
                <a:spcPct val="110000"/>
              </a:lnSpc>
            </a:pPr>
            <a:endParaRPr lang="en-US" sz="1400" b="1" dirty="0">
              <a:solidFill>
                <a:srgbClr val="003399"/>
              </a:solidFill>
            </a:endParaRPr>
          </a:p>
          <a:p>
            <a:pPr algn="l">
              <a:lnSpc>
                <a:spcPct val="110000"/>
              </a:lnSpc>
            </a:pPr>
            <a:endParaRPr lang="en-US" sz="1400" b="1" dirty="0">
              <a:solidFill>
                <a:srgbClr val="003399"/>
              </a:solidFill>
            </a:endParaRPr>
          </a:p>
          <a:p>
            <a:pPr algn="l">
              <a:lnSpc>
                <a:spcPct val="110000"/>
              </a:lnSpc>
            </a:pPr>
            <a:r>
              <a:rPr lang="en-US" sz="1400" b="1" dirty="0">
                <a:solidFill>
                  <a:srgbClr val="003399"/>
                </a:solidFill>
              </a:rPr>
              <a:t>2. What causes  </a:t>
            </a:r>
            <a:r>
              <a:rPr lang="en-US" sz="1400" b="1" i="1" dirty="0">
                <a:solidFill>
                  <a:srgbClr val="FF0000"/>
                </a:solidFill>
              </a:rPr>
              <a:t>these persons to use our services </a:t>
            </a:r>
            <a:r>
              <a:rPr lang="en-US" sz="1400" b="1" dirty="0">
                <a:solidFill>
                  <a:srgbClr val="003399"/>
                </a:solidFill>
              </a:rPr>
              <a:t>? </a:t>
            </a:r>
          </a:p>
          <a:p>
            <a:pPr algn="l">
              <a:lnSpc>
                <a:spcPct val="110000"/>
              </a:lnSpc>
            </a:pPr>
            <a:endParaRPr lang="en-US" sz="1400" b="1" dirty="0">
              <a:solidFill>
                <a:srgbClr val="003399"/>
              </a:solidFill>
            </a:endParaRPr>
          </a:p>
          <a:p>
            <a:pPr algn="l">
              <a:lnSpc>
                <a:spcPct val="110000"/>
              </a:lnSpc>
            </a:pPr>
            <a:endParaRPr lang="en-US" sz="1400" b="1" dirty="0">
              <a:solidFill>
                <a:srgbClr val="003399"/>
              </a:solidFill>
            </a:endParaRPr>
          </a:p>
          <a:p>
            <a:pPr algn="l">
              <a:lnSpc>
                <a:spcPct val="110000"/>
              </a:lnSpc>
            </a:pPr>
            <a:r>
              <a:rPr lang="en-US" sz="1400" b="1" dirty="0">
                <a:solidFill>
                  <a:srgbClr val="003399"/>
                </a:solidFill>
              </a:rPr>
              <a:t>3. How do we compare to alternatives for addressing the</a:t>
            </a:r>
            <a:r>
              <a:rPr lang="en-US" sz="1400" b="1" i="1" dirty="0">
                <a:solidFill>
                  <a:srgbClr val="FF0000"/>
                </a:solidFill>
              </a:rPr>
              <a:t> need </a:t>
            </a:r>
            <a:r>
              <a:rPr lang="en-US" sz="1400" b="1" dirty="0">
                <a:solidFill>
                  <a:srgbClr val="003399"/>
                </a:solidFill>
              </a:rPr>
              <a:t> assumed in our mandate?</a:t>
            </a:r>
          </a:p>
          <a:p>
            <a:pPr algn="l">
              <a:lnSpc>
                <a:spcPct val="110000"/>
              </a:lnSpc>
            </a:pPr>
            <a:endParaRPr lang="en-US" sz="1400" b="1" dirty="0">
              <a:solidFill>
                <a:srgbClr val="003399"/>
              </a:solidFill>
            </a:endParaRPr>
          </a:p>
          <a:p>
            <a:pPr algn="l">
              <a:lnSpc>
                <a:spcPct val="110000"/>
              </a:lnSpc>
            </a:pPr>
            <a:endParaRPr lang="en-US" sz="1400" b="1" dirty="0">
              <a:solidFill>
                <a:srgbClr val="003399"/>
              </a:solidFill>
            </a:endParaRPr>
          </a:p>
          <a:p>
            <a:pPr algn="l">
              <a:lnSpc>
                <a:spcPct val="110000"/>
              </a:lnSpc>
            </a:pPr>
            <a:r>
              <a:rPr lang="en-US" sz="1400" b="1" dirty="0">
                <a:solidFill>
                  <a:srgbClr val="003399"/>
                </a:solidFill>
              </a:rPr>
              <a:t>4. Which of our programs / services </a:t>
            </a:r>
            <a:r>
              <a:rPr lang="en-US" sz="1400" b="1" i="1" dirty="0">
                <a:solidFill>
                  <a:srgbClr val="FF0000"/>
                </a:solidFill>
              </a:rPr>
              <a:t>are truly successful in addressing the need </a:t>
            </a:r>
            <a:r>
              <a:rPr lang="en-US" sz="1400" b="1" dirty="0">
                <a:solidFill>
                  <a:srgbClr val="003399"/>
                </a:solidFill>
              </a:rPr>
              <a:t>?</a:t>
            </a:r>
          </a:p>
          <a:p>
            <a:pPr algn="l">
              <a:lnSpc>
                <a:spcPct val="110000"/>
              </a:lnSpc>
            </a:pPr>
            <a:endParaRPr lang="en-US" sz="1400" b="1" dirty="0">
              <a:solidFill>
                <a:srgbClr val="003399"/>
              </a:solidFill>
            </a:endParaRPr>
          </a:p>
          <a:p>
            <a:pPr algn="l">
              <a:lnSpc>
                <a:spcPct val="110000"/>
              </a:lnSpc>
            </a:pPr>
            <a:endParaRPr lang="en-US" sz="1400" b="1" dirty="0">
              <a:solidFill>
                <a:srgbClr val="003399"/>
              </a:solidFill>
            </a:endParaRPr>
          </a:p>
          <a:p>
            <a:pPr algn="l">
              <a:lnSpc>
                <a:spcPct val="110000"/>
              </a:lnSpc>
            </a:pPr>
            <a:r>
              <a:rPr lang="en-US" sz="1400" b="1" dirty="0">
                <a:solidFill>
                  <a:srgbClr val="003399"/>
                </a:solidFill>
              </a:rPr>
              <a:t>5. Do we understand the factors </a:t>
            </a:r>
            <a:r>
              <a:rPr lang="en-US" sz="1400" b="1" i="1" dirty="0">
                <a:solidFill>
                  <a:srgbClr val="FF0000"/>
                </a:solidFill>
              </a:rPr>
              <a:t>driving the creation of the need </a:t>
            </a:r>
            <a:r>
              <a:rPr lang="en-US" sz="1400" b="1" dirty="0">
                <a:solidFill>
                  <a:srgbClr val="003399"/>
                </a:solidFill>
              </a:rPr>
              <a:t>?</a:t>
            </a:r>
            <a:endParaRPr lang="en-US" sz="1400" b="1" i="1" dirty="0">
              <a:solidFill>
                <a:srgbClr val="FF0000"/>
              </a:solidFill>
            </a:endParaRPr>
          </a:p>
          <a:p>
            <a:pPr algn="l">
              <a:lnSpc>
                <a:spcPct val="110000"/>
              </a:lnSpc>
            </a:pPr>
            <a:endParaRPr lang="en-US" sz="1400" b="1" dirty="0">
              <a:solidFill>
                <a:srgbClr val="003399"/>
              </a:solidFill>
            </a:endParaRPr>
          </a:p>
          <a:p>
            <a:pPr algn="l">
              <a:lnSpc>
                <a:spcPct val="110000"/>
              </a:lnSpc>
            </a:pPr>
            <a:endParaRPr lang="en-US" sz="1400" b="1" dirty="0">
              <a:solidFill>
                <a:srgbClr val="003399"/>
              </a:solidFill>
            </a:endParaRPr>
          </a:p>
          <a:p>
            <a:pPr algn="l">
              <a:lnSpc>
                <a:spcPct val="110000"/>
              </a:lnSpc>
            </a:pPr>
            <a:r>
              <a:rPr lang="en-US" sz="1400" b="1" dirty="0">
                <a:solidFill>
                  <a:srgbClr val="003399"/>
                </a:solidFill>
              </a:rPr>
              <a:t>6. How is</a:t>
            </a:r>
            <a:r>
              <a:rPr lang="en-US" sz="1400" b="1" i="1" dirty="0">
                <a:solidFill>
                  <a:srgbClr val="FF0000"/>
                </a:solidFill>
              </a:rPr>
              <a:t> need </a:t>
            </a:r>
            <a:r>
              <a:rPr lang="en-US" sz="1400" b="1" dirty="0">
                <a:solidFill>
                  <a:srgbClr val="003399"/>
                </a:solidFill>
              </a:rPr>
              <a:t>of our primary focus group likely to change?</a:t>
            </a:r>
          </a:p>
          <a:p>
            <a:pPr algn="l">
              <a:lnSpc>
                <a:spcPct val="110000"/>
              </a:lnSpc>
            </a:pPr>
            <a:endParaRPr lang="en-US" sz="1400" b="1" dirty="0">
              <a:solidFill>
                <a:srgbClr val="003399"/>
              </a:solidFill>
            </a:endParaRPr>
          </a:p>
          <a:p>
            <a:pPr algn="l">
              <a:lnSpc>
                <a:spcPct val="110000"/>
              </a:lnSpc>
            </a:pPr>
            <a:endParaRPr lang="en-US" sz="1400" b="1" dirty="0">
              <a:solidFill>
                <a:srgbClr val="003399"/>
              </a:solidFill>
            </a:endParaRPr>
          </a:p>
          <a:p>
            <a:pPr algn="l">
              <a:lnSpc>
                <a:spcPct val="110000"/>
              </a:lnSpc>
            </a:pPr>
            <a:r>
              <a:rPr lang="en-US" sz="1400" b="1" dirty="0">
                <a:solidFill>
                  <a:srgbClr val="003399"/>
                </a:solidFill>
              </a:rPr>
              <a:t>7. What services </a:t>
            </a:r>
            <a:r>
              <a:rPr lang="en-US" sz="1400" b="1" i="1" dirty="0">
                <a:solidFill>
                  <a:srgbClr val="FF0000"/>
                </a:solidFill>
              </a:rPr>
              <a:t>are users going to need </a:t>
            </a:r>
            <a:r>
              <a:rPr lang="en-US" sz="1400" b="1" dirty="0">
                <a:solidFill>
                  <a:srgbClr val="003399"/>
                </a:solidFill>
              </a:rPr>
              <a:t>?</a:t>
            </a:r>
          </a:p>
          <a:p>
            <a:pPr algn="l">
              <a:lnSpc>
                <a:spcPct val="110000"/>
              </a:lnSpc>
            </a:pPr>
            <a:endParaRPr lang="en-US" sz="1400" b="1" dirty="0">
              <a:solidFill>
                <a:srgbClr val="003399"/>
              </a:solidFill>
            </a:endParaRPr>
          </a:p>
        </p:txBody>
      </p:sp>
      <p:sp>
        <p:nvSpPr>
          <p:cNvPr id="115716" name="Rectangle 1"/>
          <p:cNvSpPr>
            <a:spLocks noChangeArrowheads="1"/>
          </p:cNvSpPr>
          <p:nvPr/>
        </p:nvSpPr>
        <p:spPr bwMode="auto">
          <a:xfrm>
            <a:off x="395288" y="6064250"/>
            <a:ext cx="712946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1200">
              <a:solidFill>
                <a:srgbClr val="262699"/>
              </a:solidFill>
            </a:endParaRPr>
          </a:p>
          <a:p>
            <a:r>
              <a:rPr lang="en-US" sz="1200">
                <a:solidFill>
                  <a:srgbClr val="262699"/>
                </a:solidFill>
              </a:rPr>
              <a:t>See also: Banishing Bureaucracy 1998, David Osborne</a:t>
            </a:r>
          </a:p>
        </p:txBody>
      </p:sp>
      <p:sp>
        <p:nvSpPr>
          <p:cNvPr id="115717" name="AutoShape 21"/>
          <p:cNvSpPr>
            <a:spLocks noChangeArrowheads="1"/>
          </p:cNvSpPr>
          <p:nvPr/>
        </p:nvSpPr>
        <p:spPr bwMode="auto">
          <a:xfrm>
            <a:off x="7164388" y="188913"/>
            <a:ext cx="1781175" cy="576262"/>
          </a:xfrm>
          <a:prstGeom prst="roundRect">
            <a:avLst>
              <a:gd name="adj" fmla="val 16667"/>
            </a:avLst>
          </a:prstGeom>
          <a:solidFill>
            <a:srgbClr val="DDDDDD"/>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solidFill>
                  <a:srgbClr val="003399"/>
                </a:solidFill>
              </a:rPr>
              <a:t>4.2 Customer</a:t>
            </a:r>
          </a:p>
          <a:p>
            <a:r>
              <a:rPr lang="en-US" b="1" dirty="0">
                <a:solidFill>
                  <a:srgbClr val="003399"/>
                </a:solidFill>
              </a:rPr>
              <a:t>Identification</a:t>
            </a:r>
          </a:p>
        </p:txBody>
      </p:sp>
    </p:spTree>
    <p:extLst>
      <p:ext uri="{BB962C8B-B14F-4D97-AF65-F5344CB8AC3E}">
        <p14:creationId xmlns:p14="http://schemas.microsoft.com/office/powerpoint/2010/main" val="3054387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D3211559-CF06-DD49-A0ED-F23A92AD5341}"/>
              </a:ext>
            </a:extLst>
          </p:cNvPr>
          <p:cNvSpPr>
            <a:spLocks noGrp="1" noChangeArrowheads="1"/>
          </p:cNvSpPr>
          <p:nvPr>
            <p:ph type="title" idx="4294967295"/>
          </p:nvPr>
        </p:nvSpPr>
        <p:spPr/>
        <p:txBody>
          <a:bodyPr/>
          <a:lstStyle/>
          <a:p>
            <a:pPr eaLnBrk="1" hangingPunct="1"/>
            <a:r>
              <a:rPr lang="en-US" altLang="en-US" sz="1800" dirty="0">
                <a:ea typeface="ＭＳ Ｐゴシック" panose="020B0600070205080204" pitchFamily="34" charset="-128"/>
              </a:rPr>
              <a:t>Tarion as Warranty Insurer </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Customer Analysis</a:t>
            </a:r>
          </a:p>
        </p:txBody>
      </p:sp>
      <p:graphicFrame>
        <p:nvGraphicFramePr>
          <p:cNvPr id="242765" name="Group 77">
            <a:extLst>
              <a:ext uri="{FF2B5EF4-FFF2-40B4-BE49-F238E27FC236}">
                <a16:creationId xmlns:a16="http://schemas.microsoft.com/office/drawing/2014/main" id="{A85B695F-59BD-564C-AEEA-3B04AD6E8C73}"/>
              </a:ext>
            </a:extLst>
          </p:cNvPr>
          <p:cNvGraphicFramePr>
            <a:graphicFrameLocks noGrp="1"/>
          </p:cNvGraphicFramePr>
          <p:nvPr>
            <p:ph idx="4294967295"/>
            <p:extLst>
              <p:ext uri="{D42A27DB-BD31-4B8C-83A1-F6EECF244321}">
                <p14:modId xmlns:p14="http://schemas.microsoft.com/office/powerpoint/2010/main" val="1381634215"/>
              </p:ext>
            </p:extLst>
          </p:nvPr>
        </p:nvGraphicFramePr>
        <p:xfrm>
          <a:off x="395536" y="764704"/>
          <a:ext cx="8374063" cy="5389562"/>
        </p:xfrm>
        <a:graphic>
          <a:graphicData uri="http://schemas.openxmlformats.org/drawingml/2006/table">
            <a:tbl>
              <a:tblPr/>
              <a:tblGrid>
                <a:gridCol w="2819400">
                  <a:extLst>
                    <a:ext uri="{9D8B030D-6E8A-4147-A177-3AD203B41FA5}">
                      <a16:colId xmlns:a16="http://schemas.microsoft.com/office/drawing/2014/main" val="20000"/>
                    </a:ext>
                  </a:extLst>
                </a:gridCol>
                <a:gridCol w="5554663">
                  <a:extLst>
                    <a:ext uri="{9D8B030D-6E8A-4147-A177-3AD203B41FA5}">
                      <a16:colId xmlns:a16="http://schemas.microsoft.com/office/drawing/2014/main" val="20001"/>
                    </a:ext>
                  </a:extLst>
                </a:gridCol>
              </a:tblGrid>
              <a:tr h="504895">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600" b="1" i="0" u="none" strike="noStrike" cap="none" normalizeH="0" baseline="0" dirty="0">
                          <a:ln>
                            <a:noFill/>
                          </a:ln>
                          <a:solidFill>
                            <a:srgbClr val="003399"/>
                          </a:solidFill>
                          <a:effectLst/>
                          <a:latin typeface="Arial" charset="0"/>
                          <a:ea typeface="ＭＳ Ｐゴシック" charset="-128"/>
                        </a:rPr>
                        <a:t>Question</a:t>
                      </a:r>
                    </a:p>
                  </a:txBody>
                  <a:tcPr marL="91445" marR="91445" marT="45729" marB="45729"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600" b="1" i="0" u="none" strike="noStrike" cap="none" normalizeH="0" baseline="0">
                          <a:ln>
                            <a:noFill/>
                          </a:ln>
                          <a:solidFill>
                            <a:srgbClr val="003399"/>
                          </a:solidFill>
                          <a:effectLst/>
                          <a:latin typeface="Arial" charset="0"/>
                          <a:ea typeface="ＭＳ Ｐゴシック" charset="-128"/>
                        </a:rPr>
                        <a:t>Answer</a:t>
                      </a:r>
                    </a:p>
                  </a:txBody>
                  <a:tcPr marL="91445" marR="91445" marT="45729" marB="45729"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298754">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1" u="none" strike="noStrike" cap="none" normalizeH="0" baseline="0">
                          <a:ln>
                            <a:noFill/>
                          </a:ln>
                          <a:solidFill>
                            <a:srgbClr val="FF0000"/>
                          </a:solidFill>
                          <a:effectLst/>
                          <a:latin typeface="Arial" charset="0"/>
                          <a:ea typeface="ＭＳ Ｐゴシック" charset="-128"/>
                        </a:rPr>
                        <a:t>Does our mandate suggest who should be our primary focus </a:t>
                      </a:r>
                      <a:r>
                        <a:rPr kumimoji="0" lang="en-US" altLang="x-none" sz="1200" b="1" i="0" u="none" strike="noStrike" cap="none" normalizeH="0" baseline="0">
                          <a:ln>
                            <a:noFill/>
                          </a:ln>
                          <a:solidFill>
                            <a:srgbClr val="003399"/>
                          </a:solidFill>
                          <a:effectLst/>
                          <a:latin typeface="Arial" charset="0"/>
                          <a:ea typeface="ＭＳ Ｐゴシック" charset="-128"/>
                        </a:rPr>
                        <a:t>for its effective delivery?</a:t>
                      </a:r>
                    </a:p>
                  </a:txBody>
                  <a:tcPr marL="91445" marR="91445" marT="45729" marB="45729"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Builders are the most important customer. </a:t>
                      </a:r>
                      <a:r>
                        <a:rPr kumimoji="0" lang="en-US" altLang="en-US" sz="1200" b="0" i="0" u="none" strike="noStrike" cap="none" normalizeH="0" baseline="0">
                          <a:ln>
                            <a:noFill/>
                          </a:ln>
                          <a:solidFill>
                            <a:srgbClr val="003399"/>
                          </a:solidFill>
                          <a:effectLst/>
                          <a:latin typeface="Arial" charset="0"/>
                          <a:ea typeface="ＭＳ Ｐゴシック" charset="-128"/>
                        </a:rPr>
                        <a:t>“</a:t>
                      </a:r>
                      <a:r>
                        <a:rPr kumimoji="0" lang="en-US" altLang="x-none" sz="1200" b="0" i="0" u="none" strike="noStrike" cap="none" normalizeH="0" baseline="0">
                          <a:ln>
                            <a:noFill/>
                          </a:ln>
                          <a:solidFill>
                            <a:srgbClr val="003399"/>
                          </a:solidFill>
                          <a:effectLst/>
                          <a:latin typeface="Arial" charset="0"/>
                          <a:ea typeface="ＭＳ Ｐゴシック" charset="-128"/>
                        </a:rPr>
                        <a:t>Get the builder to do it right. That keeps the homebuyer happy. That makes the warranty program look good. That makes politicians happy.</a:t>
                      </a:r>
                      <a:r>
                        <a:rPr kumimoji="0" lang="en-US" altLang="en-US" sz="1200" b="0" i="0" u="none" strike="noStrike" cap="none" normalizeH="0" baseline="0">
                          <a:ln>
                            <a:noFill/>
                          </a:ln>
                          <a:solidFill>
                            <a:srgbClr val="003399"/>
                          </a:solidFill>
                          <a:effectLst/>
                          <a:latin typeface="Arial" charset="0"/>
                          <a:ea typeface="ＭＳ Ｐゴシック" charset="-128"/>
                        </a:rPr>
                        <a:t>”</a:t>
                      </a:r>
                      <a:endParaRPr kumimoji="0" lang="en-US" altLang="x-none" sz="1200" b="0" i="0" u="none" strike="noStrike" cap="none" normalizeH="0" baseline="0">
                        <a:ln>
                          <a:noFill/>
                        </a:ln>
                        <a:solidFill>
                          <a:srgbClr val="003399"/>
                        </a:solidFill>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Builders pay for the warranty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Consumers don</a:t>
                      </a:r>
                      <a:r>
                        <a:rPr kumimoji="0" lang="en-US" altLang="en-US" sz="1200" b="0" i="0" u="none" strike="noStrike" cap="none" normalizeH="0" baseline="0">
                          <a:ln>
                            <a:noFill/>
                          </a:ln>
                          <a:solidFill>
                            <a:srgbClr val="003399"/>
                          </a:solidFill>
                          <a:effectLst/>
                          <a:latin typeface="Arial" charset="0"/>
                          <a:ea typeface="ＭＳ Ｐゴシック" charset="-128"/>
                        </a:rPr>
                        <a:t>’</a:t>
                      </a:r>
                      <a:r>
                        <a:rPr kumimoji="0" lang="en-US" altLang="x-none" sz="1200" b="0" i="0" u="none" strike="noStrike" cap="none" normalizeH="0" baseline="0">
                          <a:ln>
                            <a:noFill/>
                          </a:ln>
                          <a:solidFill>
                            <a:srgbClr val="003399"/>
                          </a:solidFill>
                          <a:effectLst/>
                          <a:latin typeface="Arial" charset="0"/>
                          <a:ea typeface="ＭＳ Ｐゴシック" charset="-128"/>
                        </a:rPr>
                        <a:t>t care about new home warranty until they have a claim.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Consumers cannot be educated on the value of new home warranty</a:t>
                      </a:r>
                    </a:p>
                  </a:txBody>
                  <a:tcPr marL="91445" marR="91445" marT="45729" marB="45729"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57269">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What attracts </a:t>
                      </a:r>
                      <a:r>
                        <a:rPr kumimoji="0" lang="en-US" altLang="x-none" sz="1200" b="1" i="1" u="none" strike="noStrike" cap="none" normalizeH="0" baseline="0">
                          <a:ln>
                            <a:noFill/>
                          </a:ln>
                          <a:solidFill>
                            <a:srgbClr val="FF0000"/>
                          </a:solidFill>
                          <a:effectLst/>
                          <a:latin typeface="Arial" charset="0"/>
                          <a:ea typeface="ＭＳ Ｐゴシック" charset="-128"/>
                        </a:rPr>
                        <a:t>these persons to use our services</a:t>
                      </a:r>
                      <a:r>
                        <a:rPr kumimoji="0" lang="en-US" altLang="x-none" sz="1200" b="1" i="0" u="none" strike="noStrike" cap="none" normalizeH="0" baseline="0">
                          <a:ln>
                            <a:noFill/>
                          </a:ln>
                          <a:solidFill>
                            <a:srgbClr val="003399"/>
                          </a:solidFill>
                          <a:effectLst/>
                          <a:latin typeface="Arial" charset="0"/>
                          <a:ea typeface="ＭＳ Ｐゴシック" charset="-128"/>
                        </a:rPr>
                        <a:t>? </a:t>
                      </a:r>
                    </a:p>
                  </a:txBody>
                  <a:tcPr marL="91445" marR="91445" marT="45729" marB="45729"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When the new homebuyer finds they have a problem, they read the warranty and then contact Tarion</a:t>
                      </a:r>
                    </a:p>
                  </a:txBody>
                  <a:tcPr marL="91445" marR="91445" marT="45729" marB="45729"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69542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3. How do we compare to alternatives for addressing the</a:t>
                      </a:r>
                      <a:r>
                        <a:rPr kumimoji="0" lang="en-US" altLang="x-none" sz="1200" b="1" i="1" u="none" strike="noStrike" cap="none" normalizeH="0" baseline="0">
                          <a:ln>
                            <a:noFill/>
                          </a:ln>
                          <a:solidFill>
                            <a:srgbClr val="FF0000"/>
                          </a:solidFill>
                          <a:effectLst/>
                          <a:latin typeface="Arial" charset="0"/>
                          <a:ea typeface="ＭＳ Ｐゴシック" charset="-128"/>
                        </a:rPr>
                        <a:t> need </a:t>
                      </a:r>
                      <a:r>
                        <a:rPr kumimoji="0" lang="en-US" altLang="x-none" sz="1200" b="1" i="0" u="none" strike="noStrike" cap="none" normalizeH="0" baseline="0">
                          <a:ln>
                            <a:noFill/>
                          </a:ln>
                          <a:solidFill>
                            <a:srgbClr val="003399"/>
                          </a:solidFill>
                          <a:effectLst/>
                          <a:latin typeface="Arial" charset="0"/>
                          <a:ea typeface="ＭＳ Ｐゴシック" charset="-128"/>
                        </a:rPr>
                        <a:t> assumed in our mandate?</a:t>
                      </a:r>
                    </a:p>
                  </a:txBody>
                  <a:tcPr marL="91445" marR="91445" marT="45729" marB="45729"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Every study done on warranty finds the Tarion model is superior. However, the home buyers subjected to the </a:t>
                      </a:r>
                      <a:r>
                        <a:rPr kumimoji="0" lang="en-US" altLang="en-US" sz="1200" b="0" i="0" u="none" strike="noStrike" cap="none" normalizeH="0" baseline="0">
                          <a:ln>
                            <a:noFill/>
                          </a:ln>
                          <a:solidFill>
                            <a:srgbClr val="003399"/>
                          </a:solidFill>
                          <a:effectLst/>
                          <a:latin typeface="Arial" charset="0"/>
                          <a:ea typeface="ＭＳ Ｐゴシック" charset="-128"/>
                        </a:rPr>
                        <a:t>“</a:t>
                      </a:r>
                      <a:r>
                        <a:rPr kumimoji="0" lang="en-US" altLang="x-none" sz="1200" b="0" i="0" u="none" strike="noStrike" cap="none" normalizeH="0" baseline="0">
                          <a:ln>
                            <a:noFill/>
                          </a:ln>
                          <a:solidFill>
                            <a:srgbClr val="003399"/>
                          </a:solidFill>
                          <a:effectLst/>
                          <a:latin typeface="Arial" charset="0"/>
                          <a:ea typeface="ＭＳ Ｐゴシック" charset="-128"/>
                        </a:rPr>
                        <a:t>failure to perform</a:t>
                      </a:r>
                      <a:r>
                        <a:rPr kumimoji="0" lang="en-US" altLang="en-US" sz="1200" b="0" i="0" u="none" strike="noStrike" cap="none" normalizeH="0" baseline="0">
                          <a:ln>
                            <a:noFill/>
                          </a:ln>
                          <a:solidFill>
                            <a:srgbClr val="003399"/>
                          </a:solidFill>
                          <a:effectLst/>
                          <a:latin typeface="Arial" charset="0"/>
                          <a:ea typeface="ＭＳ Ｐゴシック" charset="-128"/>
                        </a:rPr>
                        <a:t>”</a:t>
                      </a:r>
                      <a:r>
                        <a:rPr kumimoji="0" lang="en-US" altLang="x-none" sz="1200" b="0" i="0" u="none" strike="noStrike" cap="none" normalizeH="0" baseline="0">
                          <a:ln>
                            <a:noFill/>
                          </a:ln>
                          <a:solidFill>
                            <a:srgbClr val="003399"/>
                          </a:solidFill>
                          <a:effectLst/>
                          <a:latin typeface="Arial" charset="0"/>
                          <a:ea typeface="ＭＳ Ｐゴシック" charset="-128"/>
                        </a:rPr>
                        <a:t> claims stream are generally not pleased with the experience.</a:t>
                      </a:r>
                    </a:p>
                  </a:txBody>
                  <a:tcPr marL="91445" marR="91445" marT="45729" marB="45729"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713336">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4. Which of our programs / services </a:t>
                      </a:r>
                      <a:r>
                        <a:rPr kumimoji="0" lang="en-US" altLang="x-none" sz="1200" b="1" i="1" u="none" strike="noStrike" cap="none" normalizeH="0" baseline="0">
                          <a:ln>
                            <a:noFill/>
                          </a:ln>
                          <a:solidFill>
                            <a:srgbClr val="FF0000"/>
                          </a:solidFill>
                          <a:effectLst/>
                          <a:latin typeface="Arial" charset="0"/>
                          <a:ea typeface="ＭＳ Ｐゴシック" charset="-128"/>
                        </a:rPr>
                        <a:t>are truly successful in addressing the need </a:t>
                      </a:r>
                      <a:r>
                        <a:rPr kumimoji="0" lang="en-US" altLang="x-none" sz="1200" b="1" i="0" u="none" strike="noStrike" cap="none" normalizeH="0" baseline="0">
                          <a:ln>
                            <a:noFill/>
                          </a:ln>
                          <a:solidFill>
                            <a:srgbClr val="003399"/>
                          </a:solidFill>
                          <a:effectLst/>
                          <a:latin typeface="Arial" charset="0"/>
                          <a:ea typeface="ＭＳ Ｐゴシック" charset="-128"/>
                        </a:rPr>
                        <a:t>?</a:t>
                      </a:r>
                    </a:p>
                  </a:txBody>
                  <a:tcPr marL="91445" marR="91445" marT="45729" marB="45729"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Regulatory control of entry to and supervision of the industry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The bankrupt builder claims stream is well received.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New condo owners are generally happy because Bldr security works</a:t>
                      </a:r>
                    </a:p>
                  </a:txBody>
                  <a:tcPr marL="91445" marR="91445" marT="45729" marB="45729"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676755">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5. Do we understand the factors </a:t>
                      </a:r>
                      <a:r>
                        <a:rPr kumimoji="0" lang="en-US" altLang="x-none" sz="1200" b="1" i="1" u="none" strike="noStrike" cap="none" normalizeH="0" baseline="0">
                          <a:ln>
                            <a:noFill/>
                          </a:ln>
                          <a:solidFill>
                            <a:srgbClr val="FF0000"/>
                          </a:solidFill>
                          <a:effectLst/>
                          <a:latin typeface="Arial" charset="0"/>
                          <a:ea typeface="ＭＳ Ｐゴシック" charset="-128"/>
                        </a:rPr>
                        <a:t>driving the creation of the need </a:t>
                      </a:r>
                      <a:r>
                        <a:rPr kumimoji="0" lang="en-US" altLang="x-none" sz="1200" b="1" i="0" u="none" strike="noStrike" cap="none" normalizeH="0" baseline="0">
                          <a:ln>
                            <a:noFill/>
                          </a:ln>
                          <a:solidFill>
                            <a:srgbClr val="003399"/>
                          </a:solidFill>
                          <a:effectLst/>
                          <a:latin typeface="Arial" charset="0"/>
                          <a:ea typeface="ＭＳ Ｐゴシック" charset="-128"/>
                        </a:rPr>
                        <a:t>?</a:t>
                      </a:r>
                      <a:endParaRPr kumimoji="0" lang="en-US" altLang="x-none" sz="1200" b="1" i="1" u="none" strike="noStrike" cap="none" normalizeH="0" baseline="0">
                        <a:ln>
                          <a:noFill/>
                        </a:ln>
                        <a:solidFill>
                          <a:srgbClr val="FF0000"/>
                        </a:solidFill>
                        <a:effectLst/>
                        <a:latin typeface="Arial" charset="0"/>
                        <a:ea typeface="ＭＳ Ｐゴシック" charset="-128"/>
                      </a:endParaRPr>
                    </a:p>
                  </a:txBody>
                  <a:tcPr marL="91445" marR="91445" marT="45729" marB="45729"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Lack of understanding of the implications associated with changing building practices and technologies will continue to drive the need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Failure of the building code to keep up with changing technologies</a:t>
                      </a:r>
                    </a:p>
                  </a:txBody>
                  <a:tcPr marL="91445" marR="91445" marT="45729" marB="45729"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49378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6. How are the</a:t>
                      </a:r>
                      <a:r>
                        <a:rPr kumimoji="0" lang="en-US" altLang="x-none" sz="1200" b="1" i="1" u="none" strike="noStrike" cap="none" normalizeH="0" baseline="0">
                          <a:ln>
                            <a:noFill/>
                          </a:ln>
                          <a:solidFill>
                            <a:srgbClr val="FF0000"/>
                          </a:solidFill>
                          <a:effectLst/>
                          <a:latin typeface="Arial" charset="0"/>
                          <a:ea typeface="ＭＳ Ｐゴシック" charset="-128"/>
                        </a:rPr>
                        <a:t> needs </a:t>
                      </a:r>
                      <a:r>
                        <a:rPr kumimoji="0" lang="en-US" altLang="x-none" sz="1200" b="1" i="0" u="none" strike="noStrike" cap="none" normalizeH="0" baseline="0">
                          <a:ln>
                            <a:noFill/>
                          </a:ln>
                          <a:solidFill>
                            <a:srgbClr val="003399"/>
                          </a:solidFill>
                          <a:effectLst/>
                          <a:latin typeface="Arial" charset="0"/>
                          <a:ea typeface="ＭＳ Ｐゴシック" charset="-128"/>
                        </a:rPr>
                        <a:t> of our primary focus group likely to change?</a:t>
                      </a:r>
                    </a:p>
                  </a:txBody>
                  <a:tcPr marL="91445" marR="91445" marT="45729" marB="45729"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Continued growth of large condominium construction, renovations, and conversions raises new issues</a:t>
                      </a:r>
                    </a:p>
                  </a:txBody>
                  <a:tcPr marL="91445" marR="91445" marT="45729" marB="45729"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4935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7. What services </a:t>
                      </a:r>
                      <a:r>
                        <a:rPr kumimoji="0" lang="en-US" altLang="x-none" sz="1200" b="1" i="1" u="none" strike="noStrike" cap="none" normalizeH="0" baseline="0">
                          <a:ln>
                            <a:noFill/>
                          </a:ln>
                          <a:solidFill>
                            <a:srgbClr val="FF0000"/>
                          </a:solidFill>
                          <a:effectLst/>
                          <a:latin typeface="Arial" charset="0"/>
                          <a:ea typeface="ＭＳ Ｐゴシック" charset="-128"/>
                        </a:rPr>
                        <a:t>are users going to need </a:t>
                      </a:r>
                      <a:r>
                        <a:rPr kumimoji="0" lang="en-US" altLang="x-none" sz="1200" b="1" i="0" u="none" strike="noStrike" cap="none" normalizeH="0" baseline="0">
                          <a:ln>
                            <a:noFill/>
                          </a:ln>
                          <a:solidFill>
                            <a:srgbClr val="003399"/>
                          </a:solidFill>
                          <a:effectLst/>
                          <a:latin typeface="Arial" charset="0"/>
                          <a:ea typeface="ＭＳ Ｐゴシック" charset="-128"/>
                        </a:rPr>
                        <a:t>?</a:t>
                      </a:r>
                    </a:p>
                  </a:txBody>
                  <a:tcPr marL="91445" marR="91445" marT="45729" marB="45729"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171450" indent="-171450"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171450" marR="0" lvl="0" indent="-17145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dirty="0">
                          <a:ln>
                            <a:noFill/>
                          </a:ln>
                          <a:solidFill>
                            <a:srgbClr val="003399"/>
                          </a:solidFill>
                          <a:effectLst/>
                          <a:latin typeface="Arial" charset="0"/>
                          <a:ea typeface="ＭＳ Ｐゴシック" charset="-128"/>
                        </a:rPr>
                        <a:t>Conversion coverage; maybe large-scale renovation coverage</a:t>
                      </a:r>
                    </a:p>
                    <a:p>
                      <a:pPr marL="171450" marR="0" lvl="0" indent="-17145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dirty="0">
                          <a:ln>
                            <a:noFill/>
                          </a:ln>
                          <a:solidFill>
                            <a:srgbClr val="003399"/>
                          </a:solidFill>
                          <a:effectLst/>
                          <a:latin typeface="Arial" charset="0"/>
                          <a:ea typeface="ＭＳ Ｐゴシック" charset="-128"/>
                        </a:rPr>
                        <a:t>Possible building code expertise (UK model)</a:t>
                      </a:r>
                    </a:p>
                  </a:txBody>
                  <a:tcPr marL="91445" marR="91445" marT="45729" marB="45729"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43059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F76936CA-EF70-EC4C-8DD5-472B5BCBB1C7}"/>
              </a:ext>
            </a:extLst>
          </p:cNvPr>
          <p:cNvSpPr>
            <a:spLocks noGrp="1" noChangeArrowheads="1"/>
          </p:cNvSpPr>
          <p:nvPr>
            <p:ph type="title" idx="4294967295"/>
          </p:nvPr>
        </p:nvSpPr>
        <p:spPr/>
        <p:txBody>
          <a:bodyPr/>
          <a:lstStyle/>
          <a:p>
            <a:pPr eaLnBrk="1" hangingPunct="1"/>
            <a:r>
              <a:rPr lang="en-US" altLang="en-US" sz="1800" dirty="0">
                <a:ea typeface="ＭＳ Ｐゴシック" panose="020B0600070205080204" pitchFamily="34" charset="-128"/>
              </a:rPr>
              <a:t>Tarion as Regulator </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Primary Stakeholder Focus Analysis</a:t>
            </a:r>
          </a:p>
        </p:txBody>
      </p:sp>
      <p:graphicFrame>
        <p:nvGraphicFramePr>
          <p:cNvPr id="242765" name="Group 77">
            <a:extLst>
              <a:ext uri="{FF2B5EF4-FFF2-40B4-BE49-F238E27FC236}">
                <a16:creationId xmlns:a16="http://schemas.microsoft.com/office/drawing/2014/main" id="{8BFABADB-53BF-F844-A528-78D65D2380B0}"/>
              </a:ext>
            </a:extLst>
          </p:cNvPr>
          <p:cNvGraphicFramePr>
            <a:graphicFrameLocks noGrp="1"/>
          </p:cNvGraphicFramePr>
          <p:nvPr>
            <p:ph idx="4294967295"/>
          </p:nvPr>
        </p:nvGraphicFramePr>
        <p:xfrm>
          <a:off x="323850" y="908050"/>
          <a:ext cx="8856663" cy="5292740"/>
        </p:xfrm>
        <a:graphic>
          <a:graphicData uri="http://schemas.openxmlformats.org/drawingml/2006/table">
            <a:tbl>
              <a:tblPr/>
              <a:tblGrid>
                <a:gridCol w="2879725">
                  <a:extLst>
                    <a:ext uri="{9D8B030D-6E8A-4147-A177-3AD203B41FA5}">
                      <a16:colId xmlns:a16="http://schemas.microsoft.com/office/drawing/2014/main" val="20000"/>
                    </a:ext>
                  </a:extLst>
                </a:gridCol>
                <a:gridCol w="5976938">
                  <a:extLst>
                    <a:ext uri="{9D8B030D-6E8A-4147-A177-3AD203B41FA5}">
                      <a16:colId xmlns:a16="http://schemas.microsoft.com/office/drawing/2014/main" val="20001"/>
                    </a:ext>
                  </a:extLst>
                </a:gridCol>
              </a:tblGrid>
              <a:tr h="33530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600" b="1" i="0" u="none" strike="noStrike" cap="none" normalizeH="0" baseline="0">
                          <a:ln>
                            <a:noFill/>
                          </a:ln>
                          <a:solidFill>
                            <a:srgbClr val="003399"/>
                          </a:solidFill>
                          <a:effectLst/>
                          <a:latin typeface="Arial" charset="0"/>
                          <a:ea typeface="ＭＳ Ｐゴシック" charset="-128"/>
                        </a:rPr>
                        <a:t>Question</a:t>
                      </a:r>
                    </a:p>
                  </a:txBody>
                  <a:tcPr marL="91437" marR="91437" marT="45731" marB="45731"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600" b="1" i="0" u="none" strike="noStrike" cap="none" normalizeH="0" baseline="0">
                          <a:ln>
                            <a:noFill/>
                          </a:ln>
                          <a:solidFill>
                            <a:srgbClr val="003399"/>
                          </a:solidFill>
                          <a:effectLst/>
                          <a:latin typeface="Arial" charset="0"/>
                          <a:ea typeface="ＭＳ Ｐゴシック" charset="-128"/>
                        </a:rPr>
                        <a:t>Answer</a:t>
                      </a:r>
                    </a:p>
                  </a:txBody>
                  <a:tcPr marL="91437" marR="91437" marT="45731" marB="45731"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04285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1. </a:t>
                      </a:r>
                      <a:r>
                        <a:rPr kumimoji="0" lang="en-US" altLang="x-none" sz="1200" b="1" i="1" u="none" strike="noStrike" cap="none" normalizeH="0" baseline="0">
                          <a:ln>
                            <a:noFill/>
                          </a:ln>
                          <a:solidFill>
                            <a:srgbClr val="FF0000"/>
                          </a:solidFill>
                          <a:effectLst/>
                          <a:latin typeface="Arial" charset="0"/>
                          <a:ea typeface="ＭＳ Ｐゴシック" charset="-128"/>
                        </a:rPr>
                        <a:t>Does our mandate suggest who should be our primary focus </a:t>
                      </a:r>
                      <a:r>
                        <a:rPr kumimoji="0" lang="en-US" altLang="x-none" sz="1200" b="1" i="0" u="none" strike="noStrike" cap="none" normalizeH="0" baseline="0">
                          <a:ln>
                            <a:noFill/>
                          </a:ln>
                          <a:solidFill>
                            <a:srgbClr val="003399"/>
                          </a:solidFill>
                          <a:effectLst/>
                          <a:latin typeface="Arial" charset="0"/>
                          <a:ea typeface="ＭＳ Ｐゴシック" charset="-128"/>
                        </a:rPr>
                        <a:t>for its effective delivery?</a:t>
                      </a:r>
                    </a:p>
                  </a:txBody>
                  <a:tcPr marL="91437" marR="91437" marT="45731" marB="45731"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Builders are the primary focus of the regulator.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The mandate requires the regulator to enforce the Act</a:t>
                      </a:r>
                      <a:r>
                        <a:rPr kumimoji="0" lang="en-US" altLang="en-US" sz="1200" b="0" i="0" u="none" strike="noStrike" cap="none" normalizeH="0" baseline="0">
                          <a:ln>
                            <a:noFill/>
                          </a:ln>
                          <a:solidFill>
                            <a:srgbClr val="003399"/>
                          </a:solidFill>
                          <a:effectLst/>
                          <a:latin typeface="Arial" charset="0"/>
                          <a:ea typeface="ＭＳ Ｐゴシック" charset="-128"/>
                        </a:rPr>
                        <a:t>’</a:t>
                      </a:r>
                      <a:r>
                        <a:rPr kumimoji="0" lang="en-US" altLang="x-none" sz="1200" b="0" i="0" u="none" strike="noStrike" cap="none" normalizeH="0" baseline="0">
                          <a:ln>
                            <a:noFill/>
                          </a:ln>
                          <a:solidFill>
                            <a:srgbClr val="003399"/>
                          </a:solidFill>
                          <a:effectLst/>
                          <a:latin typeface="Arial" charset="0"/>
                          <a:ea typeface="ＭＳ Ｐゴシック" charset="-128"/>
                        </a:rPr>
                        <a:t>s provisions which amongst other things, requires, mandatory builder registration, new home registration, and enforcement of Act compliance, being primarily illegal (i.e. unregistered new home building for sale).</a:t>
                      </a:r>
                    </a:p>
                  </a:txBody>
                  <a:tcPr marL="91437" marR="91437" marT="45731" marB="45731"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57220">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2. What attracts</a:t>
                      </a:r>
                      <a:r>
                        <a:rPr kumimoji="0" lang="en-US" altLang="x-none" sz="1200" b="1" i="1" u="none" strike="noStrike" cap="none" normalizeH="0" baseline="0">
                          <a:ln>
                            <a:noFill/>
                          </a:ln>
                          <a:solidFill>
                            <a:srgbClr val="FF0000"/>
                          </a:solidFill>
                          <a:effectLst/>
                          <a:latin typeface="Arial" charset="0"/>
                          <a:ea typeface="ＭＳ Ｐゴシック" charset="-128"/>
                        </a:rPr>
                        <a:t> is the cause of their unwillingness to comply</a:t>
                      </a:r>
                      <a:r>
                        <a:rPr kumimoji="0" lang="en-US" altLang="x-none" sz="1200" b="1" i="0" u="none" strike="noStrike" cap="none" normalizeH="0" baseline="0">
                          <a:ln>
                            <a:noFill/>
                          </a:ln>
                          <a:solidFill>
                            <a:srgbClr val="003399"/>
                          </a:solidFill>
                          <a:effectLst/>
                          <a:latin typeface="Arial" charset="0"/>
                          <a:ea typeface="ＭＳ Ｐゴシック" charset="-128"/>
                        </a:rPr>
                        <a:t>? </a:t>
                      </a:r>
                    </a:p>
                  </a:txBody>
                  <a:tcPr marL="91437" marR="91437" marT="45731" marB="45731"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Unwillingness of some builders to comply is caused by their belief that they won</a:t>
                      </a:r>
                      <a:r>
                        <a:rPr kumimoji="0" lang="en-US" altLang="en-US" sz="1200" b="0" i="0" u="none" strike="noStrike" cap="none" normalizeH="0" baseline="0">
                          <a:ln>
                            <a:noFill/>
                          </a:ln>
                          <a:solidFill>
                            <a:srgbClr val="003399"/>
                          </a:solidFill>
                          <a:effectLst/>
                          <a:latin typeface="Arial" charset="0"/>
                          <a:ea typeface="ＭＳ Ｐゴシック" charset="-128"/>
                        </a:rPr>
                        <a:t>’</a:t>
                      </a:r>
                      <a:r>
                        <a:rPr kumimoji="0" lang="en-US" altLang="x-none" sz="1200" b="0" i="0" u="none" strike="noStrike" cap="none" normalizeH="0" baseline="0">
                          <a:ln>
                            <a:noFill/>
                          </a:ln>
                          <a:solidFill>
                            <a:srgbClr val="003399"/>
                          </a:solidFill>
                          <a:effectLst/>
                          <a:latin typeface="Arial" charset="0"/>
                          <a:ea typeface="ＭＳ Ｐゴシック" charset="-128"/>
                        </a:rPr>
                        <a:t>t get caught because they are building in small numbers, have co-opted the purchaser, </a:t>
                      </a:r>
                    </a:p>
                  </a:txBody>
                  <a:tcPr marL="91437" marR="91437" marT="45731" marB="45731"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640099">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3. How do we compare to alternatives for addressing</a:t>
                      </a:r>
                      <a:r>
                        <a:rPr kumimoji="0" lang="en-US" altLang="x-none" sz="1200" b="1" i="1" u="none" strike="noStrike" cap="none" normalizeH="0" baseline="0">
                          <a:ln>
                            <a:noFill/>
                          </a:ln>
                          <a:solidFill>
                            <a:srgbClr val="FF0000"/>
                          </a:solidFill>
                          <a:effectLst/>
                          <a:latin typeface="Arial" charset="0"/>
                          <a:ea typeface="ＭＳ Ｐゴシック" charset="-128"/>
                        </a:rPr>
                        <a:t> risk</a:t>
                      </a:r>
                      <a:r>
                        <a:rPr kumimoji="0" lang="en-US" altLang="x-none" sz="1200" b="1" i="0" u="none" strike="noStrike" cap="none" normalizeH="0" baseline="0">
                          <a:ln>
                            <a:noFill/>
                          </a:ln>
                          <a:solidFill>
                            <a:srgbClr val="003399"/>
                          </a:solidFill>
                          <a:effectLst/>
                          <a:latin typeface="Arial" charset="0"/>
                          <a:ea typeface="ＭＳ Ｐゴシック" charset="-128"/>
                        </a:rPr>
                        <a:t> assumed in our mandate?</a:t>
                      </a:r>
                    </a:p>
                  </a:txBody>
                  <a:tcPr marL="91437" marR="91437" marT="45731" marB="45731"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The KPMG global study suggests the paired role of regulator/warranty insurer is a key success factor, industry best practice, and probably explains Tarion</a:t>
                      </a:r>
                      <a:r>
                        <a:rPr kumimoji="0" lang="en-US" altLang="en-US" sz="1200" b="0" i="0" u="none" strike="noStrike" cap="none" normalizeH="0" baseline="0">
                          <a:ln>
                            <a:noFill/>
                          </a:ln>
                          <a:solidFill>
                            <a:srgbClr val="003399"/>
                          </a:solidFill>
                          <a:effectLst/>
                          <a:latin typeface="Arial" charset="0"/>
                          <a:ea typeface="ＭＳ Ｐゴシック" charset="-128"/>
                        </a:rPr>
                        <a:t>’</a:t>
                      </a:r>
                      <a:r>
                        <a:rPr kumimoji="0" lang="en-US" altLang="x-none" sz="1200" b="0" i="0" u="none" strike="noStrike" cap="none" normalizeH="0" baseline="0">
                          <a:ln>
                            <a:noFill/>
                          </a:ln>
                          <a:solidFill>
                            <a:srgbClr val="003399"/>
                          </a:solidFill>
                          <a:effectLst/>
                          <a:latin typeface="Arial" charset="0"/>
                          <a:ea typeface="ＭＳ Ｐゴシック" charset="-128"/>
                        </a:rPr>
                        <a:t>s success. That said, there are many who would prefer to see the regulator returned to gov</a:t>
                      </a:r>
                      <a:r>
                        <a:rPr kumimoji="0" lang="en-US" altLang="en-US" sz="1200" b="0" i="0" u="none" strike="noStrike" cap="none" normalizeH="0" baseline="0">
                          <a:ln>
                            <a:noFill/>
                          </a:ln>
                          <a:solidFill>
                            <a:srgbClr val="003399"/>
                          </a:solidFill>
                          <a:effectLst/>
                          <a:latin typeface="Arial" charset="0"/>
                          <a:ea typeface="ＭＳ Ｐゴシック" charset="-128"/>
                        </a:rPr>
                        <a:t>’</a:t>
                      </a:r>
                      <a:r>
                        <a:rPr kumimoji="0" lang="en-US" altLang="x-none" sz="1200" b="0" i="0" u="none" strike="noStrike" cap="none" normalizeH="0" baseline="0">
                          <a:ln>
                            <a:noFill/>
                          </a:ln>
                          <a:solidFill>
                            <a:srgbClr val="003399"/>
                          </a:solidFill>
                          <a:effectLst/>
                          <a:latin typeface="Arial" charset="0"/>
                          <a:ea typeface="ＭＳ Ｐゴシック" charset="-128"/>
                        </a:rPr>
                        <a:t>t.</a:t>
                      </a:r>
                    </a:p>
                  </a:txBody>
                  <a:tcPr marL="91437" marR="91437" marT="45731" marB="45731"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640099">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4. Which of our programs / services </a:t>
                      </a:r>
                      <a:r>
                        <a:rPr kumimoji="0" lang="en-US" altLang="x-none" sz="1200" b="1" i="1" u="none" strike="noStrike" cap="none" normalizeH="0" baseline="0">
                          <a:ln>
                            <a:noFill/>
                          </a:ln>
                          <a:solidFill>
                            <a:srgbClr val="FF0000"/>
                          </a:solidFill>
                          <a:effectLst/>
                          <a:latin typeface="Arial" charset="0"/>
                          <a:ea typeface="ＭＳ Ｐゴシック" charset="-128"/>
                        </a:rPr>
                        <a:t>are truly successful in addressing the reducing risk</a:t>
                      </a:r>
                      <a:r>
                        <a:rPr kumimoji="0" lang="en-US" altLang="x-none" sz="1200" b="1" i="0" u="none" strike="noStrike" cap="none" normalizeH="0" baseline="0">
                          <a:ln>
                            <a:noFill/>
                          </a:ln>
                          <a:solidFill>
                            <a:srgbClr val="003399"/>
                          </a:solidFill>
                          <a:effectLst/>
                          <a:latin typeface="Arial" charset="0"/>
                          <a:ea typeface="ＭＳ Ｐゴシック" charset="-128"/>
                        </a:rPr>
                        <a:t>?</a:t>
                      </a:r>
                    </a:p>
                  </a:txBody>
                  <a:tcPr marL="91437" marR="91437" marT="45731" marB="45731"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Working in cooperation with municipal building permit departments has enabled effective identification of non-complying builders and increased conviction rates</a:t>
                      </a:r>
                    </a:p>
                  </a:txBody>
                  <a:tcPr marL="91437" marR="91437" marT="45731" marB="45731"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713251">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5. Do we understand the factors </a:t>
                      </a:r>
                      <a:r>
                        <a:rPr kumimoji="0" lang="en-US" altLang="x-none" sz="1200" b="1" i="1" u="none" strike="noStrike" cap="none" normalizeH="0" baseline="0">
                          <a:ln>
                            <a:noFill/>
                          </a:ln>
                          <a:solidFill>
                            <a:srgbClr val="FF0000"/>
                          </a:solidFill>
                          <a:effectLst/>
                          <a:latin typeface="Arial" charset="0"/>
                          <a:ea typeface="ＭＳ Ｐゴシック" charset="-128"/>
                        </a:rPr>
                        <a:t>driving the creation of the risk</a:t>
                      </a:r>
                    </a:p>
                  </a:txBody>
                  <a:tcPr marL="91437" marR="91437" marT="45731" marB="45731"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171450" indent="-171450"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171450" marR="0" lvl="0" indent="-17145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Repeat offenders are likely to continue to offend</a:t>
                      </a:r>
                    </a:p>
                    <a:p>
                      <a:pPr marL="171450" marR="0" lvl="0" indent="-17145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Failure to review building permits against home registrations</a:t>
                      </a:r>
                    </a:p>
                    <a:p>
                      <a:pPr marL="171450" marR="0" lvl="0" indent="-17145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Offender belief that it is hard to get caught</a:t>
                      </a:r>
                    </a:p>
                  </a:txBody>
                  <a:tcPr marL="91437" marR="91437" marT="45731" marB="45731"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823805">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6. How is</a:t>
                      </a:r>
                      <a:r>
                        <a:rPr kumimoji="0" lang="en-US" altLang="x-none" sz="1200" b="1" i="1" u="none" strike="noStrike" cap="none" normalizeH="0" baseline="0">
                          <a:ln>
                            <a:noFill/>
                          </a:ln>
                          <a:solidFill>
                            <a:srgbClr val="FF0000"/>
                          </a:solidFill>
                          <a:effectLst/>
                          <a:latin typeface="Arial" charset="0"/>
                          <a:ea typeface="ＭＳ Ｐゴシック" charset="-128"/>
                        </a:rPr>
                        <a:t> the risk behavior</a:t>
                      </a:r>
                      <a:r>
                        <a:rPr kumimoji="0" lang="en-US" altLang="x-none" sz="1200" b="1" i="0" u="none" strike="noStrike" cap="none" normalizeH="0" baseline="0">
                          <a:ln>
                            <a:noFill/>
                          </a:ln>
                          <a:solidFill>
                            <a:srgbClr val="003399"/>
                          </a:solidFill>
                          <a:effectLst/>
                          <a:latin typeface="Arial" charset="0"/>
                          <a:ea typeface="ＭＳ Ｐゴシック" charset="-128"/>
                        </a:rPr>
                        <a:t> of our primary focus group likely to change?</a:t>
                      </a:r>
                    </a:p>
                  </a:txBody>
                  <a:tcPr marL="91437" marR="91437" marT="45731" marB="45731"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As enforcement improves with more cooperation with municipalities and the use of analytical software to profile likely offenders, very likely these illegal builders will look for opportunities outside the scope of the Act such as renovations, retrofits, and conversions</a:t>
                      </a:r>
                    </a:p>
                  </a:txBody>
                  <a:tcPr marL="91437" marR="91437" marT="45731" marB="45731"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40099">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1" i="0" u="none" strike="noStrike" cap="none" normalizeH="0" baseline="0">
                          <a:ln>
                            <a:noFill/>
                          </a:ln>
                          <a:solidFill>
                            <a:srgbClr val="003399"/>
                          </a:solidFill>
                          <a:effectLst/>
                          <a:latin typeface="Arial" charset="0"/>
                          <a:ea typeface="ＭＳ Ｐゴシック" charset="-128"/>
                        </a:rPr>
                        <a:t>7. What services </a:t>
                      </a:r>
                      <a:r>
                        <a:rPr kumimoji="0" lang="en-US" altLang="x-none" sz="1200" b="1" i="1" u="none" strike="noStrike" cap="none" normalizeH="0" baseline="0">
                          <a:ln>
                            <a:noFill/>
                          </a:ln>
                          <a:solidFill>
                            <a:srgbClr val="FF0000"/>
                          </a:solidFill>
                          <a:effectLst/>
                          <a:latin typeface="Arial" charset="0"/>
                          <a:ea typeface="ＭＳ Ｐゴシック" charset="-128"/>
                        </a:rPr>
                        <a:t>are going to be needed to address new emerging risks</a:t>
                      </a:r>
                      <a:r>
                        <a:rPr kumimoji="0" lang="en-US" altLang="x-none" sz="1200" b="1" i="0" u="none" strike="noStrike" cap="none" normalizeH="0" baseline="0">
                          <a:ln>
                            <a:noFill/>
                          </a:ln>
                          <a:solidFill>
                            <a:srgbClr val="003399"/>
                          </a:solidFill>
                          <a:effectLst/>
                          <a:latin typeface="Arial" charset="0"/>
                          <a:ea typeface="ＭＳ Ｐゴシック" charset="-128"/>
                        </a:rPr>
                        <a:t>?</a:t>
                      </a:r>
                    </a:p>
                  </a:txBody>
                  <a:tcPr marL="91437" marR="91437" marT="45731" marB="45731"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The renovations, retrofits, and conversions market for homes will need regulating</a:t>
                      </a:r>
                    </a:p>
                  </a:txBody>
                  <a:tcPr marL="91437" marR="91437" marT="45731" marB="45731"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15776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a:latin typeface="Arial" charset="0"/>
              </a:rPr>
              <a:t>Markets – Clusters of Customers</a:t>
            </a:r>
          </a:p>
        </p:txBody>
      </p:sp>
      <p:sp>
        <p:nvSpPr>
          <p:cNvPr id="117762" name="Rectangle 3"/>
          <p:cNvSpPr>
            <a:spLocks noChangeArrowheads="1"/>
          </p:cNvSpPr>
          <p:nvPr/>
        </p:nvSpPr>
        <p:spPr bwMode="auto">
          <a:xfrm>
            <a:off x="4479925" y="-254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CA"/>
          </a:p>
        </p:txBody>
      </p:sp>
      <p:sp>
        <p:nvSpPr>
          <p:cNvPr id="117763" name="Rectangle 7"/>
          <p:cNvSpPr>
            <a:spLocks noChangeArrowheads="1"/>
          </p:cNvSpPr>
          <p:nvPr/>
        </p:nvSpPr>
        <p:spPr bwMode="auto">
          <a:xfrm>
            <a:off x="4479925" y="-615950"/>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CA"/>
          </a:p>
        </p:txBody>
      </p:sp>
      <p:sp>
        <p:nvSpPr>
          <p:cNvPr id="117764" name="Rectangle 9"/>
          <p:cNvSpPr>
            <a:spLocks noChangeArrowheads="1"/>
          </p:cNvSpPr>
          <p:nvPr/>
        </p:nvSpPr>
        <p:spPr bwMode="auto">
          <a:xfrm>
            <a:off x="0" y="-292100"/>
            <a:ext cx="9144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endParaRPr lang="en-CA"/>
          </a:p>
        </p:txBody>
      </p:sp>
      <p:sp>
        <p:nvSpPr>
          <p:cNvPr id="117765" name="Rectangle 11"/>
          <p:cNvSpPr>
            <a:spLocks noChangeArrowheads="1"/>
          </p:cNvSpPr>
          <p:nvPr/>
        </p:nvSpPr>
        <p:spPr bwMode="auto">
          <a:xfrm>
            <a:off x="0" y="-168275"/>
            <a:ext cx="9144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endParaRPr lang="en-CA"/>
          </a:p>
        </p:txBody>
      </p:sp>
      <p:graphicFrame>
        <p:nvGraphicFramePr>
          <p:cNvPr id="117766" name="Object 10"/>
          <p:cNvGraphicFramePr>
            <a:graphicFrameLocks noChangeAspect="1"/>
          </p:cNvGraphicFramePr>
          <p:nvPr>
            <p:extLst>
              <p:ext uri="{D42A27DB-BD31-4B8C-83A1-F6EECF244321}">
                <p14:modId xmlns:p14="http://schemas.microsoft.com/office/powerpoint/2010/main" val="921424451"/>
              </p:ext>
            </p:extLst>
          </p:nvPr>
        </p:nvGraphicFramePr>
        <p:xfrm>
          <a:off x="425450" y="692696"/>
          <a:ext cx="5549900" cy="5788025"/>
        </p:xfrm>
        <a:graphic>
          <a:graphicData uri="http://schemas.openxmlformats.org/presentationml/2006/ole">
            <mc:AlternateContent xmlns:mc="http://schemas.openxmlformats.org/markup-compatibility/2006">
              <mc:Choice xmlns:v="urn:schemas-microsoft-com:vml" Requires="v">
                <p:oleObj spid="_x0000_s154686" name="Worksheet" r:id="rId4" imgW="4559300" imgH="7137400" progId="Excel.Sheet.8">
                  <p:embed/>
                </p:oleObj>
              </mc:Choice>
              <mc:Fallback>
                <p:oleObj name="Worksheet" r:id="rId4" imgW="4559300" imgH="7137400" progId="Excel.Sheet.8">
                  <p:embed/>
                  <p:pic>
                    <p:nvPicPr>
                      <p:cNvPr id="0" name=""/>
                      <p:cNvPicPr>
                        <a:picLocks noChangeAspect="1" noChangeArrowheads="1"/>
                      </p:cNvPicPr>
                      <p:nvPr/>
                    </p:nvPicPr>
                    <p:blipFill>
                      <a:blip r:embed="rId5"/>
                      <a:srcRect/>
                      <a:stretch>
                        <a:fillRect/>
                      </a:stretch>
                    </p:blipFill>
                    <p:spPr bwMode="auto">
                      <a:xfrm>
                        <a:off x="425450" y="692696"/>
                        <a:ext cx="5549900" cy="5788025"/>
                      </a:xfrm>
                      <a:prstGeom prst="rect">
                        <a:avLst/>
                      </a:prstGeom>
                      <a:solidFill>
                        <a:srgbClr val="FFFFFF"/>
                      </a:solidFill>
                      <a:ln>
                        <a:noFill/>
                      </a:ln>
                      <a:extLst/>
                    </p:spPr>
                  </p:pic>
                </p:oleObj>
              </mc:Fallback>
            </mc:AlternateContent>
          </a:graphicData>
        </a:graphic>
      </p:graphicFrame>
      <p:sp>
        <p:nvSpPr>
          <p:cNvPr id="117767" name="Rectangle 9"/>
          <p:cNvSpPr>
            <a:spLocks noChangeArrowheads="1"/>
          </p:cNvSpPr>
          <p:nvPr/>
        </p:nvSpPr>
        <p:spPr bwMode="auto">
          <a:xfrm>
            <a:off x="395536" y="1412776"/>
            <a:ext cx="5544616" cy="576064"/>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p>
        </p:txBody>
      </p:sp>
      <p:sp>
        <p:nvSpPr>
          <p:cNvPr id="117768" name="TextBox 9"/>
          <p:cNvSpPr txBox="1">
            <a:spLocks noChangeArrowheads="1"/>
          </p:cNvSpPr>
          <p:nvPr/>
        </p:nvSpPr>
        <p:spPr bwMode="auto">
          <a:xfrm>
            <a:off x="5966395" y="2000250"/>
            <a:ext cx="3286125" cy="3835400"/>
          </a:xfrm>
          <a:prstGeom prst="rect">
            <a:avLst/>
          </a:prstGeom>
          <a:solidFill>
            <a:srgbClr val="FFFFFF"/>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endParaRPr lang="en-US" sz="1200" b="1" dirty="0">
              <a:solidFill>
                <a:srgbClr val="003399"/>
              </a:solidFill>
            </a:endParaRPr>
          </a:p>
          <a:p>
            <a:pPr algn="l" eaLnBrk="1" hangingPunct="1">
              <a:spcBef>
                <a:spcPct val="20000"/>
              </a:spcBef>
            </a:pPr>
            <a:r>
              <a:rPr lang="en-US" sz="1200" b="1" dirty="0">
                <a:solidFill>
                  <a:srgbClr val="003399"/>
                </a:solidFill>
              </a:rPr>
              <a:t>Growth</a:t>
            </a:r>
          </a:p>
          <a:p>
            <a:pPr algn="l" eaLnBrk="1" hangingPunct="1">
              <a:spcBef>
                <a:spcPct val="20000"/>
              </a:spcBef>
            </a:pPr>
            <a:r>
              <a:rPr lang="en-US" sz="1200" dirty="0">
                <a:solidFill>
                  <a:srgbClr val="003399"/>
                </a:solidFill>
              </a:rPr>
              <a:t>1 – shrinking market and/or market share</a:t>
            </a:r>
          </a:p>
          <a:p>
            <a:pPr algn="l" eaLnBrk="1" hangingPunct="1">
              <a:spcBef>
                <a:spcPct val="20000"/>
              </a:spcBef>
            </a:pPr>
            <a:r>
              <a:rPr lang="en-US" sz="1200" dirty="0">
                <a:solidFill>
                  <a:srgbClr val="003399"/>
                </a:solidFill>
              </a:rPr>
              <a:t>4 – only able to maintain existing business</a:t>
            </a:r>
          </a:p>
          <a:p>
            <a:pPr algn="l" eaLnBrk="1" hangingPunct="1">
              <a:spcBef>
                <a:spcPct val="20000"/>
              </a:spcBef>
            </a:pPr>
            <a:r>
              <a:rPr lang="en-US" sz="1200" dirty="0">
                <a:solidFill>
                  <a:srgbClr val="003399"/>
                </a:solidFill>
              </a:rPr>
              <a:t>7 – significant growth in market and/or </a:t>
            </a:r>
          </a:p>
          <a:p>
            <a:pPr algn="l" eaLnBrk="1" hangingPunct="1">
              <a:spcBef>
                <a:spcPct val="20000"/>
              </a:spcBef>
            </a:pPr>
            <a:r>
              <a:rPr lang="en-US" sz="1200" dirty="0">
                <a:solidFill>
                  <a:srgbClr val="003399"/>
                </a:solidFill>
              </a:rPr>
              <a:t>      market share</a:t>
            </a:r>
          </a:p>
          <a:p>
            <a:pPr algn="l" eaLnBrk="1" hangingPunct="1">
              <a:spcBef>
                <a:spcPct val="20000"/>
              </a:spcBef>
            </a:pPr>
            <a:endParaRPr lang="en-US" sz="1200" b="1" dirty="0">
              <a:solidFill>
                <a:srgbClr val="003399"/>
              </a:solidFill>
            </a:endParaRPr>
          </a:p>
          <a:p>
            <a:pPr algn="l" eaLnBrk="1" hangingPunct="1">
              <a:spcBef>
                <a:spcPct val="20000"/>
              </a:spcBef>
            </a:pPr>
            <a:r>
              <a:rPr lang="en-US" sz="1200" b="1" dirty="0">
                <a:solidFill>
                  <a:srgbClr val="003399"/>
                </a:solidFill>
              </a:rPr>
              <a:t>Profitable</a:t>
            </a:r>
          </a:p>
          <a:p>
            <a:pPr algn="l" eaLnBrk="1" hangingPunct="1">
              <a:spcBef>
                <a:spcPct val="20000"/>
              </a:spcBef>
            </a:pPr>
            <a:r>
              <a:rPr lang="en-US" sz="1200" dirty="0">
                <a:solidFill>
                  <a:srgbClr val="003399"/>
                </a:solidFill>
              </a:rPr>
              <a:t>1 – not profitable</a:t>
            </a:r>
          </a:p>
          <a:p>
            <a:pPr algn="l" eaLnBrk="1" hangingPunct="1">
              <a:spcBef>
                <a:spcPct val="20000"/>
              </a:spcBef>
            </a:pPr>
            <a:r>
              <a:rPr lang="en-US" sz="1200" dirty="0">
                <a:solidFill>
                  <a:srgbClr val="003399"/>
                </a:solidFill>
              </a:rPr>
              <a:t>4 – break-even</a:t>
            </a:r>
          </a:p>
          <a:p>
            <a:pPr algn="l" eaLnBrk="1" hangingPunct="1">
              <a:spcBef>
                <a:spcPct val="20000"/>
              </a:spcBef>
            </a:pPr>
            <a:r>
              <a:rPr lang="en-US" sz="1200" dirty="0">
                <a:solidFill>
                  <a:srgbClr val="003399"/>
                </a:solidFill>
              </a:rPr>
              <a:t>7 – very profitable</a:t>
            </a:r>
          </a:p>
          <a:p>
            <a:pPr algn="l" eaLnBrk="1" hangingPunct="1">
              <a:spcBef>
                <a:spcPts val="288"/>
              </a:spcBef>
            </a:pPr>
            <a:endParaRPr lang="en-US" sz="1200" b="1" dirty="0">
              <a:solidFill>
                <a:srgbClr val="003399"/>
              </a:solidFill>
            </a:endParaRPr>
          </a:p>
          <a:p>
            <a:pPr algn="l" eaLnBrk="1" hangingPunct="1">
              <a:spcBef>
                <a:spcPts val="288"/>
              </a:spcBef>
            </a:pPr>
            <a:r>
              <a:rPr lang="en-US" sz="1200" b="1" dirty="0">
                <a:solidFill>
                  <a:srgbClr val="003399"/>
                </a:solidFill>
              </a:rPr>
              <a:t>Competition</a:t>
            </a:r>
          </a:p>
          <a:p>
            <a:pPr algn="l" eaLnBrk="1" hangingPunct="1">
              <a:spcBef>
                <a:spcPts val="288"/>
              </a:spcBef>
            </a:pPr>
            <a:r>
              <a:rPr lang="en-US" sz="1200" dirty="0">
                <a:solidFill>
                  <a:srgbClr val="003399"/>
                </a:solidFill>
              </a:rPr>
              <a:t>1 – significant competition</a:t>
            </a:r>
            <a:endParaRPr lang="en-CA" sz="1200" dirty="0"/>
          </a:p>
          <a:p>
            <a:pPr algn="l" eaLnBrk="1" hangingPunct="1">
              <a:spcBef>
                <a:spcPts val="288"/>
              </a:spcBef>
            </a:pPr>
            <a:r>
              <a:rPr lang="en-US" sz="1200" dirty="0">
                <a:solidFill>
                  <a:srgbClr val="003399"/>
                </a:solidFill>
              </a:rPr>
              <a:t>4 – competition is manageable</a:t>
            </a:r>
            <a:endParaRPr lang="en-CA" sz="1200" dirty="0"/>
          </a:p>
          <a:p>
            <a:pPr algn="l" eaLnBrk="1" hangingPunct="1">
              <a:spcBef>
                <a:spcPts val="288"/>
              </a:spcBef>
            </a:pPr>
            <a:r>
              <a:rPr lang="en-US" sz="1200" dirty="0">
                <a:solidFill>
                  <a:srgbClr val="003399"/>
                </a:solidFill>
              </a:rPr>
              <a:t>7 – no competition</a:t>
            </a:r>
            <a:endParaRPr lang="en-CA" sz="1200" dirty="0"/>
          </a:p>
          <a:p>
            <a:pPr eaLnBrk="1" hangingPunct="1"/>
            <a:endParaRPr lang="en-CA" sz="1800" dirty="0"/>
          </a:p>
        </p:txBody>
      </p:sp>
      <p:sp>
        <p:nvSpPr>
          <p:cNvPr id="11" name="Rectangle 9"/>
          <p:cNvSpPr>
            <a:spLocks noChangeArrowheads="1"/>
          </p:cNvSpPr>
          <p:nvPr/>
        </p:nvSpPr>
        <p:spPr bwMode="auto">
          <a:xfrm>
            <a:off x="395536" y="2793628"/>
            <a:ext cx="5544616" cy="504056"/>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dirty="0"/>
          </a:p>
        </p:txBody>
      </p:sp>
      <p:sp>
        <p:nvSpPr>
          <p:cNvPr id="12" name="Rectangle 9"/>
          <p:cNvSpPr>
            <a:spLocks noChangeArrowheads="1"/>
          </p:cNvSpPr>
          <p:nvPr/>
        </p:nvSpPr>
        <p:spPr bwMode="auto">
          <a:xfrm>
            <a:off x="395536" y="4149080"/>
            <a:ext cx="5544616" cy="504056"/>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p>
        </p:txBody>
      </p:sp>
    </p:spTree>
    <p:extLst>
      <p:ext uri="{BB962C8B-B14F-4D97-AF65-F5344CB8AC3E}">
        <p14:creationId xmlns:p14="http://schemas.microsoft.com/office/powerpoint/2010/main" val="57725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a:xfrm>
            <a:off x="1127125" y="219075"/>
            <a:ext cx="6858000" cy="762000"/>
          </a:xfrm>
        </p:spPr>
        <p:txBody>
          <a:bodyPr/>
          <a:lstStyle/>
          <a:p>
            <a:pPr eaLnBrk="1" hangingPunct="1"/>
            <a:r>
              <a:rPr lang="en-US">
                <a:latin typeface="Arial" charset="0"/>
              </a:rPr>
              <a:t>Demand Analysis Methodology</a:t>
            </a:r>
            <a:br>
              <a:rPr lang="en-US">
                <a:latin typeface="Arial" charset="0"/>
              </a:rPr>
            </a:br>
            <a:r>
              <a:rPr lang="en-US" sz="1600">
                <a:latin typeface="Arial" charset="0"/>
              </a:rPr>
              <a:t>Market Analysis Restated for Public Sector</a:t>
            </a:r>
            <a:endParaRPr lang="en-US">
              <a:latin typeface="Arial" charset="0"/>
            </a:endParaRPr>
          </a:p>
        </p:txBody>
      </p:sp>
      <p:graphicFrame>
        <p:nvGraphicFramePr>
          <p:cNvPr id="893955" name="Group 3"/>
          <p:cNvGraphicFramePr>
            <a:graphicFrameLocks noGrp="1"/>
          </p:cNvGraphicFramePr>
          <p:nvPr>
            <p:ph idx="1"/>
            <p:extLst>
              <p:ext uri="{D42A27DB-BD31-4B8C-83A1-F6EECF244321}">
                <p14:modId xmlns:p14="http://schemas.microsoft.com/office/powerpoint/2010/main" val="1377376662"/>
              </p:ext>
            </p:extLst>
          </p:nvPr>
        </p:nvGraphicFramePr>
        <p:xfrm>
          <a:off x="457200" y="1047750"/>
          <a:ext cx="8651304" cy="5362575"/>
        </p:xfrm>
        <a:graphic>
          <a:graphicData uri="http://schemas.openxmlformats.org/drawingml/2006/table">
            <a:tbl>
              <a:tblPr/>
              <a:tblGrid>
                <a:gridCol w="1981200">
                  <a:extLst>
                    <a:ext uri="{9D8B030D-6E8A-4147-A177-3AD203B41FA5}">
                      <a16:colId xmlns:a16="http://schemas.microsoft.com/office/drawing/2014/main" val="20000"/>
                    </a:ext>
                  </a:extLst>
                </a:gridCol>
                <a:gridCol w="6670104">
                  <a:extLst>
                    <a:ext uri="{9D8B030D-6E8A-4147-A177-3AD203B41FA5}">
                      <a16:colId xmlns:a16="http://schemas.microsoft.com/office/drawing/2014/main" val="20001"/>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99"/>
                          </a:solidFill>
                          <a:effectLst/>
                          <a:latin typeface="Arial" charset="0"/>
                          <a:ea typeface="ＭＳ Ｐゴシック" charset="0"/>
                        </a:rPr>
                        <a:t>Purpose</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To identify specific opportunities for  priorities over the planning period</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99"/>
                          </a:solidFill>
                          <a:effectLst/>
                          <a:latin typeface="Arial" charset="0"/>
                          <a:ea typeface="ＭＳ Ｐゴシック" charset="0"/>
                        </a:rPr>
                        <a:t>Grid Design</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Horizontal Axis – specific products or services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Vertical Axis – specific clusters for those services</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99"/>
                          </a:solidFill>
                          <a:effectLst/>
                          <a:latin typeface="Arial" charset="0"/>
                          <a:ea typeface="ＭＳ Ｐゴシック" charset="0"/>
                        </a:rPr>
                        <a:t>Scores</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For each cell, assign a score from 1 to 7 for each of the following variables. </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933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99"/>
                          </a:solidFill>
                          <a:effectLst/>
                          <a:latin typeface="Arial" charset="0"/>
                          <a:ea typeface="ＭＳ Ｐゴシック" charset="0"/>
                        </a:rPr>
                        <a:t>Growth of Need / Risk</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Assess the potential for growth of the need / risk programs / services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1 – shrinking overall need / risk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4 – no change from today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7 – significant growth in need / risk</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933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99"/>
                          </a:solidFill>
                          <a:effectLst/>
                          <a:latin typeface="Arial" charset="0"/>
                          <a:ea typeface="ＭＳ Ｐゴシック" charset="0"/>
                        </a:rPr>
                        <a:t>Sustainability</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Assess the likely financial sustainability  of delivering services to meet the need / risk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1 – sustainability is a great risk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4 – no change from today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7 – sustainability not a risk</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933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99"/>
                          </a:solidFill>
                          <a:effectLst/>
                          <a:latin typeface="Arial" charset="0"/>
                          <a:ea typeface="ＭＳ Ｐゴシック" charset="0"/>
                        </a:rPr>
                        <a:t>Alternatives</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Assess the attractiveness of emerging alternatives to address the need / risk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1 – significant attractive alternatives are becoming apparent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4 – no change in alternatives apparent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3399"/>
                          </a:solidFill>
                          <a:effectLst/>
                          <a:latin typeface="Arial" charset="0"/>
                          <a:ea typeface="ＭＳ Ｐゴシック" charset="0"/>
                        </a:rPr>
                        <a:t>7 – no attractive alternatives emerging or apparent</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962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99"/>
                          </a:solidFill>
                          <a:effectLst/>
                          <a:latin typeface="Arial" charset="0"/>
                          <a:ea typeface="ＭＳ Ｐゴシック" charset="0"/>
                        </a:rPr>
                        <a:t>Cell Scoring</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3399"/>
                          </a:solidFill>
                          <a:effectLst/>
                          <a:latin typeface="Arial" charset="0"/>
                          <a:ea typeface="ＭＳ Ｐゴシック" charset="0"/>
                        </a:rPr>
                        <a:t>Each cell score is the total of the variables scoring for that cell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3399"/>
                          </a:solidFill>
                          <a:effectLst/>
                          <a:latin typeface="Arial" charset="0"/>
                          <a:ea typeface="ＭＳ Ｐゴシック" charset="0"/>
                        </a:rPr>
                        <a:t>Highest score: 21, representing a need / risk on which we should focus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3399"/>
                          </a:solidFill>
                          <a:effectLst/>
                          <a:latin typeface="Arial" charset="0"/>
                          <a:ea typeface="ＭＳ Ｐゴシック" charset="0"/>
                        </a:rPr>
                        <a:t>Lowest score: 3, representing limited perceived value to addressing need / risk</a:t>
                      </a:r>
                    </a:p>
                  </a:txBody>
                  <a:tcPr marT="45726" marB="45726"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p:txBody>
          <a:bodyPr/>
          <a:lstStyle/>
          <a:p>
            <a:pPr eaLnBrk="1" hangingPunct="1"/>
            <a:r>
              <a:rPr lang="en-US">
                <a:latin typeface="Arial" charset="0"/>
              </a:rPr>
              <a:t>Demand Analysis in the Public Sector </a:t>
            </a:r>
          </a:p>
        </p:txBody>
      </p:sp>
      <p:graphicFrame>
        <p:nvGraphicFramePr>
          <p:cNvPr id="896003" name="Group 3"/>
          <p:cNvGraphicFramePr>
            <a:graphicFrameLocks noGrp="1"/>
          </p:cNvGraphicFramePr>
          <p:nvPr>
            <p:extLst>
              <p:ext uri="{D42A27DB-BD31-4B8C-83A1-F6EECF244321}">
                <p14:modId xmlns:p14="http://schemas.microsoft.com/office/powerpoint/2010/main" val="244613009"/>
              </p:ext>
            </p:extLst>
          </p:nvPr>
        </p:nvGraphicFramePr>
        <p:xfrm>
          <a:off x="533400" y="1187450"/>
          <a:ext cx="8001000" cy="5241926"/>
        </p:xfrm>
        <a:graphic>
          <a:graphicData uri="http://schemas.openxmlformats.org/drawingml/2006/table">
            <a:tbl>
              <a:tblPr/>
              <a:tblGrid>
                <a:gridCol w="2395538">
                  <a:extLst>
                    <a:ext uri="{9D8B030D-6E8A-4147-A177-3AD203B41FA5}">
                      <a16:colId xmlns:a16="http://schemas.microsoft.com/office/drawing/2014/main" val="20000"/>
                    </a:ext>
                  </a:extLst>
                </a:gridCol>
                <a:gridCol w="987425">
                  <a:extLst>
                    <a:ext uri="{9D8B030D-6E8A-4147-A177-3AD203B41FA5}">
                      <a16:colId xmlns:a16="http://schemas.microsoft.com/office/drawing/2014/main" val="20001"/>
                    </a:ext>
                  </a:extLst>
                </a:gridCol>
                <a:gridCol w="884237">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1599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3399"/>
                          </a:solidFill>
                          <a:effectLst/>
                          <a:latin typeface="Arial" pitchFamily="34" charset="0"/>
                        </a:rPr>
                        <a:t>Services</a:t>
                      </a:r>
                    </a:p>
                  </a:txBody>
                  <a:tcPr marT="45713" marB="45713"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3399"/>
                          </a:solidFill>
                          <a:effectLst/>
                          <a:latin typeface="Arial" pitchFamily="34" charset="0"/>
                        </a:rPr>
                        <a:t>Need / Risk Segments</a:t>
                      </a:r>
                    </a:p>
                  </a:txBody>
                  <a:tcPr marT="45713" marB="45713" vert="eaVert"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047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095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2743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3399"/>
                          </a:solidFill>
                          <a:effectLst/>
                          <a:latin typeface="Arial" pitchFamily="34" charset="0"/>
                        </a:rPr>
                        <a:t>A=</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27430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Total</a:t>
                      </a:r>
                    </a:p>
                  </a:txBody>
                  <a:tcPr marT="45713" marB="45713"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079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003399"/>
                          </a:solidFill>
                          <a:effectLst/>
                          <a:latin typeface="Arial" pitchFamily="34" charset="0"/>
                        </a:rPr>
                        <a:t>G=</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3555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003399"/>
                          </a:solidFill>
                          <a:effectLst/>
                          <a:latin typeface="Arial" pitchFamily="34" charset="0"/>
                        </a:rPr>
                        <a:t>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3079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003399"/>
                          </a:solidFill>
                          <a:effectLst/>
                          <a:latin typeface="Arial" pitchFamily="34" charset="0"/>
                        </a:rPr>
                        <a:t>A=</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30793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Total</a:t>
                      </a:r>
                    </a:p>
                  </a:txBody>
                  <a:tcPr marT="45713" marB="45713"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30793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G=</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003399"/>
                          </a:solidFill>
                          <a:effectLst/>
                          <a:latin typeface="Arial" pitchFamily="34" charset="0"/>
                        </a:rPr>
                        <a:t>G=</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309521">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003399"/>
                          </a:solidFill>
                          <a:effectLst/>
                          <a:latin typeface="Arial" pitchFamily="34" charset="0"/>
                        </a:rPr>
                        <a:t>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r h="30793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A=</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1"/>
                  </a:ext>
                </a:extLst>
              </a:tr>
              <a:tr h="27430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3399"/>
                          </a:solidFill>
                          <a:effectLst/>
                          <a:latin typeface="Arial" pitchFamily="34" charset="0"/>
                        </a:rPr>
                        <a:t>Total</a:t>
                      </a:r>
                    </a:p>
                  </a:txBody>
                  <a:tcPr marT="45713" marB="45713"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rgbClr val="003399"/>
                        </a:solidFill>
                        <a:effectLst/>
                        <a:latin typeface="Arial"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2"/>
                  </a:ext>
                </a:extLst>
              </a:tr>
            </a:tbl>
          </a:graphicData>
        </a:graphic>
      </p:graphicFrame>
      <p:sp>
        <p:nvSpPr>
          <p:cNvPr id="121972" name="TextBox 4"/>
          <p:cNvSpPr txBox="1">
            <a:spLocks noChangeArrowheads="1"/>
          </p:cNvSpPr>
          <p:nvPr/>
        </p:nvSpPr>
        <p:spPr bwMode="auto">
          <a:xfrm>
            <a:off x="2363788" y="785813"/>
            <a:ext cx="52959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CA" sz="1800">
                <a:solidFill>
                  <a:srgbClr val="003399"/>
                </a:solidFill>
              </a:rPr>
              <a:t>G=Growth       S=Sustainability      A = Alternatives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p:txBody>
          <a:bodyPr/>
          <a:lstStyle/>
          <a:p>
            <a:pPr eaLnBrk="1" hangingPunct="1"/>
            <a:r>
              <a:rPr lang="en-US">
                <a:latin typeface="Arial" charset="0"/>
              </a:rPr>
              <a:t>Industry Dynamics</a:t>
            </a:r>
          </a:p>
        </p:txBody>
      </p:sp>
      <p:graphicFrame>
        <p:nvGraphicFramePr>
          <p:cNvPr id="69709" name="Group 77"/>
          <p:cNvGraphicFramePr>
            <a:graphicFrameLocks noGrp="1"/>
          </p:cNvGraphicFramePr>
          <p:nvPr>
            <p:ph idx="1"/>
          </p:nvPr>
        </p:nvGraphicFramePr>
        <p:xfrm>
          <a:off x="457200" y="1114425"/>
          <a:ext cx="8229600" cy="4979990"/>
        </p:xfrm>
        <a:graphic>
          <a:graphicData uri="http://schemas.openxmlformats.org/drawingml/2006/table">
            <a:tbl>
              <a:tblPr/>
              <a:tblGrid>
                <a:gridCol w="4960938">
                  <a:extLst>
                    <a:ext uri="{9D8B030D-6E8A-4147-A177-3AD203B41FA5}">
                      <a16:colId xmlns:a16="http://schemas.microsoft.com/office/drawing/2014/main" val="20000"/>
                    </a:ext>
                  </a:extLst>
                </a:gridCol>
                <a:gridCol w="3268662">
                  <a:extLst>
                    <a:ext uri="{9D8B030D-6E8A-4147-A177-3AD203B41FA5}">
                      <a16:colId xmlns:a16="http://schemas.microsoft.com/office/drawing/2014/main" val="20001"/>
                    </a:ext>
                  </a:extLst>
                </a:gridCol>
              </a:tblGrid>
              <a:tr h="7904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99"/>
                          </a:solidFill>
                          <a:effectLst/>
                          <a:latin typeface="Arial" pitchFamily="34" charset="0"/>
                        </a:rPr>
                        <a:t>Segment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3399"/>
                          </a:solidFill>
                          <a:effectLst/>
                          <a:latin typeface="Arial" pitchFamily="34" charset="0"/>
                        </a:rPr>
                        <a:t>What is my chosen market called?</a:t>
                      </a:r>
                    </a:p>
                  </a:txBody>
                  <a:tcPr marT="45714" marB="45714"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1" i="0" u="none" strike="noStrike" cap="none" normalizeH="0" baseline="0">
                        <a:ln>
                          <a:noFill/>
                        </a:ln>
                        <a:solidFill>
                          <a:srgbClr val="003399"/>
                        </a:solidFill>
                        <a:effectLst/>
                        <a:latin typeface="Arial" pitchFamily="34" charset="0"/>
                        <a:sym typeface="Wingdings" pitchFamily="2" charset="2"/>
                      </a:endParaRPr>
                    </a:p>
                  </a:txBody>
                  <a:tcPr marT="45714" marB="45714"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7904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99"/>
                          </a:solidFill>
                          <a:effectLst/>
                          <a:latin typeface="Arial" pitchFamily="34" charset="0"/>
                        </a:rPr>
                        <a:t>Segment Size / Growth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3399"/>
                          </a:solidFill>
                          <a:effectLst/>
                          <a:latin typeface="Arial" pitchFamily="34" charset="0"/>
                        </a:rPr>
                        <a:t>How big is it and is it growing?</a:t>
                      </a:r>
                    </a:p>
                  </a:txBody>
                  <a:tcPr marT="45714" marB="45714"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600" b="1" i="0" u="none" strike="noStrike" cap="none" normalizeH="0" baseline="0">
                        <a:ln>
                          <a:noFill/>
                        </a:ln>
                        <a:solidFill>
                          <a:srgbClr val="003399"/>
                        </a:solidFill>
                        <a:effectLst/>
                        <a:latin typeface="Arial" pitchFamily="34" charset="0"/>
                        <a:sym typeface="Wingdings" pitchFamily="2" charset="2"/>
                      </a:endParaRPr>
                    </a:p>
                  </a:txBody>
                  <a:tcPr marT="45714" marB="45714"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2435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99"/>
                          </a:solidFill>
                          <a:effectLst/>
                          <a:latin typeface="Arial" pitchFamily="34" charset="0"/>
                        </a:rPr>
                        <a:t>Segment Dynamics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3399"/>
                          </a:solidFill>
                          <a:effectLst/>
                          <a:latin typeface="Arial" pitchFamily="34" charset="0"/>
                        </a:rPr>
                        <a:t>What dynamics are most shaping the segment? (e.g. competitive rivalry, customers, suppliers, entry barriers, alternatives)</a:t>
                      </a:r>
                    </a:p>
                  </a:txBody>
                  <a:tcPr marT="45714" marB="45714"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1" i="0" u="none" strike="noStrike" cap="none" normalizeH="0" baseline="0">
                        <a:ln>
                          <a:noFill/>
                        </a:ln>
                        <a:solidFill>
                          <a:srgbClr val="003399"/>
                        </a:solidFill>
                        <a:effectLst/>
                        <a:latin typeface="Arial" pitchFamily="34" charset="0"/>
                        <a:sym typeface="Wingdings" pitchFamily="2" charset="2"/>
                      </a:endParaRPr>
                    </a:p>
                  </a:txBody>
                  <a:tcPr marT="45714" marB="45714"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088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99"/>
                          </a:solidFill>
                          <a:effectLst/>
                          <a:latin typeface="Arial" pitchFamily="34" charset="0"/>
                        </a:rPr>
                        <a:t>Critical Success Factors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3399"/>
                          </a:solidFill>
                          <a:effectLst/>
                          <a:latin typeface="Arial" pitchFamily="34" charset="0"/>
                        </a:rPr>
                        <a:t>What must a competitor do to succeed given the dominant industry dynamics?</a:t>
                      </a:r>
                    </a:p>
                  </a:txBody>
                  <a:tcPr marT="45714" marB="45714"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1" i="0" u="none" strike="noStrike" cap="none" normalizeH="0" baseline="0">
                        <a:ln>
                          <a:noFill/>
                        </a:ln>
                        <a:solidFill>
                          <a:srgbClr val="003399"/>
                        </a:solidFill>
                        <a:effectLst/>
                        <a:latin typeface="Arial" pitchFamily="34" charset="0"/>
                        <a:sym typeface="Wingdings" pitchFamily="2" charset="2"/>
                      </a:endParaRPr>
                    </a:p>
                  </a:txBody>
                  <a:tcPr marT="45714" marB="45714"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10666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99"/>
                          </a:solidFill>
                          <a:effectLst/>
                          <a:latin typeface="Arial" pitchFamily="34" charset="0"/>
                        </a:rPr>
                        <a:t>Segment Evolution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3399"/>
                          </a:solidFill>
                          <a:effectLst/>
                          <a:latin typeface="Arial" pitchFamily="34" charset="0"/>
                        </a:rPr>
                        <a:t>How is this segment likely to change over time?</a:t>
                      </a:r>
                    </a:p>
                  </a:txBody>
                  <a:tcPr marT="45714" marB="45714"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1" i="0" u="none" strike="noStrike" cap="none" normalizeH="0" baseline="0">
                        <a:ln>
                          <a:noFill/>
                        </a:ln>
                        <a:solidFill>
                          <a:srgbClr val="003399"/>
                        </a:solidFill>
                        <a:effectLst/>
                        <a:latin typeface="Arial" pitchFamily="34" charset="0"/>
                        <a:sym typeface="Wingdings" pitchFamily="2" charset="2"/>
                      </a:endParaRPr>
                    </a:p>
                  </a:txBody>
                  <a:tcPr marT="45714" marB="45714"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28356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D5C063B7-2C5B-E84F-91D1-BB88F7134F4D}"/>
              </a:ext>
            </a:extLst>
          </p:cNvPr>
          <p:cNvSpPr>
            <a:spLocks noGrp="1" noChangeArrowheads="1"/>
          </p:cNvSpPr>
          <p:nvPr>
            <p:ph type="title" idx="4294967295"/>
          </p:nvPr>
        </p:nvSpPr>
        <p:spPr/>
        <p:txBody>
          <a:bodyPr/>
          <a:lstStyle/>
          <a:p>
            <a:pPr eaLnBrk="1" hangingPunct="1"/>
            <a:r>
              <a:rPr lang="en-US" altLang="en-US" sz="1800">
                <a:ea typeface="ＭＳ Ｐゴシック" panose="020B0600070205080204" pitchFamily="34" charset="-128"/>
              </a:rPr>
              <a:t>Warranty Industry Analysis</a:t>
            </a:r>
          </a:p>
        </p:txBody>
      </p:sp>
      <p:graphicFrame>
        <p:nvGraphicFramePr>
          <p:cNvPr id="239712" name="Group 96">
            <a:extLst>
              <a:ext uri="{FF2B5EF4-FFF2-40B4-BE49-F238E27FC236}">
                <a16:creationId xmlns:a16="http://schemas.microsoft.com/office/drawing/2014/main" id="{5D6E7F42-7DE8-A240-8D52-EF6544211997}"/>
              </a:ext>
            </a:extLst>
          </p:cNvPr>
          <p:cNvGraphicFramePr>
            <a:graphicFrameLocks noGrp="1"/>
          </p:cNvGraphicFramePr>
          <p:nvPr>
            <p:ph idx="4294967295"/>
            <p:extLst>
              <p:ext uri="{D42A27DB-BD31-4B8C-83A1-F6EECF244321}">
                <p14:modId xmlns:p14="http://schemas.microsoft.com/office/powerpoint/2010/main" val="3197269647"/>
              </p:ext>
            </p:extLst>
          </p:nvPr>
        </p:nvGraphicFramePr>
        <p:xfrm>
          <a:off x="251271" y="764704"/>
          <a:ext cx="8785225" cy="5745163"/>
        </p:xfrm>
        <a:graphic>
          <a:graphicData uri="http://schemas.openxmlformats.org/drawingml/2006/table">
            <a:tbl>
              <a:tblPr/>
              <a:tblGrid>
                <a:gridCol w="2343150">
                  <a:extLst>
                    <a:ext uri="{9D8B030D-6E8A-4147-A177-3AD203B41FA5}">
                      <a16:colId xmlns:a16="http://schemas.microsoft.com/office/drawing/2014/main" val="20000"/>
                    </a:ext>
                  </a:extLst>
                </a:gridCol>
                <a:gridCol w="6442075">
                  <a:extLst>
                    <a:ext uri="{9D8B030D-6E8A-4147-A177-3AD203B41FA5}">
                      <a16:colId xmlns:a16="http://schemas.microsoft.com/office/drawing/2014/main" val="20001"/>
                    </a:ext>
                  </a:extLst>
                </a:gridCol>
              </a:tblGrid>
              <a:tr h="774700">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3399"/>
                          </a:solidFill>
                          <a:effectLst/>
                          <a:latin typeface="Arial" charset="0"/>
                          <a:ea typeface="ＭＳ Ｐゴシック" charset="-128"/>
                        </a:rPr>
                        <a:t>Segment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0" i="0" u="none" strike="noStrike" cap="none" normalizeH="0" baseline="0">
                          <a:ln>
                            <a:noFill/>
                          </a:ln>
                          <a:solidFill>
                            <a:srgbClr val="003399"/>
                          </a:solidFill>
                          <a:effectLst/>
                          <a:latin typeface="Arial" charset="0"/>
                          <a:ea typeface="ＭＳ Ｐゴシック" charset="-128"/>
                        </a:rPr>
                        <a:t>What is my chosen market called?</a:t>
                      </a: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New Home Warranty</a:t>
                      </a: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774700">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3399"/>
                          </a:solidFill>
                          <a:effectLst/>
                          <a:latin typeface="Arial" charset="0"/>
                          <a:ea typeface="ＭＳ Ｐゴシック" charset="-128"/>
                        </a:rPr>
                        <a:t>Segment Size / Growth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0" i="0" u="none" strike="noStrike" cap="none" normalizeH="0" baseline="0">
                          <a:ln>
                            <a:noFill/>
                          </a:ln>
                          <a:solidFill>
                            <a:srgbClr val="003399"/>
                          </a:solidFill>
                          <a:effectLst/>
                          <a:latin typeface="Arial" charset="0"/>
                          <a:ea typeface="ＭＳ Ｐゴシック" charset="-128"/>
                        </a:rPr>
                        <a:t>How big is it and is it growing?</a:t>
                      </a: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Averages 50,000 new homes but drops dramatically in times of recession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Growth is a function of condo popularity in the major cities, provincial economy and population growth</a:t>
                      </a: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500188">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3399"/>
                          </a:solidFill>
                          <a:effectLst/>
                          <a:latin typeface="Arial" charset="0"/>
                          <a:ea typeface="ＭＳ Ｐゴシック" charset="-128"/>
                        </a:rPr>
                        <a:t>Segment Dynamics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0" i="0" u="none" strike="noStrike" cap="none" normalizeH="0" baseline="0">
                          <a:ln>
                            <a:noFill/>
                          </a:ln>
                          <a:solidFill>
                            <a:srgbClr val="003399"/>
                          </a:solidFill>
                          <a:effectLst/>
                          <a:latin typeface="Arial" charset="0"/>
                          <a:ea typeface="ＭＳ Ｐゴシック" charset="-128"/>
                        </a:rPr>
                        <a:t>What dynamics are most shaping the segment?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0" i="0" u="none" strike="noStrike" cap="none" normalizeH="0" baseline="0">
                          <a:ln>
                            <a:noFill/>
                          </a:ln>
                          <a:solidFill>
                            <a:srgbClr val="003399"/>
                          </a:solidFill>
                          <a:effectLst/>
                          <a:latin typeface="Arial" charset="0"/>
                          <a:ea typeface="ＭＳ Ｐゴシック" charset="-128"/>
                        </a:rPr>
                        <a:t>Customers/competitors/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0" i="0" u="none" strike="noStrike" cap="none" normalizeH="0" baseline="0">
                          <a:ln>
                            <a:noFill/>
                          </a:ln>
                          <a:solidFill>
                            <a:srgbClr val="003399"/>
                          </a:solidFill>
                          <a:effectLst/>
                          <a:latin typeface="Arial" charset="0"/>
                          <a:ea typeface="ＭＳ Ｐゴシック" charset="-128"/>
                        </a:rPr>
                        <a:t>Suppliers/Barriers to Entry/Alternatives</a:t>
                      </a: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Consumers don</a:t>
                      </a:r>
                      <a:r>
                        <a:rPr kumimoji="0" lang="ja-JP" altLang="en-US" sz="1200" b="0" i="0" u="none" strike="noStrike" cap="none" normalizeH="0" baseline="0">
                          <a:ln>
                            <a:noFill/>
                          </a:ln>
                          <a:solidFill>
                            <a:srgbClr val="003399"/>
                          </a:solidFill>
                          <a:effectLst/>
                          <a:latin typeface="Arial" charset="0"/>
                          <a:ea typeface="ＭＳ Ｐゴシック" charset="-128"/>
                        </a:rPr>
                        <a:t>’</a:t>
                      </a:r>
                      <a:r>
                        <a:rPr kumimoji="0" lang="en-US" altLang="ja-JP" sz="1200" b="0" i="0" u="none" strike="noStrike" cap="none" normalizeH="0" baseline="0">
                          <a:ln>
                            <a:noFill/>
                          </a:ln>
                          <a:solidFill>
                            <a:srgbClr val="003399"/>
                          </a:solidFill>
                          <a:effectLst/>
                          <a:latin typeface="Arial" charset="0"/>
                          <a:ea typeface="ＭＳ Ｐゴシック" charset="-128"/>
                        </a:rPr>
                        <a:t>t want to pay cost until they need protection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Mortgage lenders require warranty on mortgages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Competitive pressure: lower costs, more choice</a:t>
                      </a: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920875">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3399"/>
                          </a:solidFill>
                          <a:effectLst/>
                          <a:latin typeface="Arial" charset="0"/>
                          <a:ea typeface="ＭＳ Ｐゴシック" charset="-128"/>
                        </a:rPr>
                        <a:t>Critical Success Factors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0" i="0" u="none" strike="noStrike" cap="none" normalizeH="0" baseline="0">
                          <a:ln>
                            <a:noFill/>
                          </a:ln>
                          <a:solidFill>
                            <a:srgbClr val="003399"/>
                          </a:solidFill>
                          <a:effectLst/>
                          <a:latin typeface="Arial" charset="0"/>
                          <a:ea typeface="ＭＳ Ｐゴシック" charset="-128"/>
                        </a:rPr>
                        <a:t>What must a competitor do to succeed?</a:t>
                      </a: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not-for-profit status of Tarion (to recognize economic fragility)</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industry self-management model (to recognize need to balance true cost/liability associated with added consumer protection elements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bundled regulatory authority / insurance responsibility (to recognize need to enforce a minimum standard)</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no-fault coverage for consumers  (i.e. whether home or builder are registered)</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autonomy from government to isolate capital reserves and fees from political pressure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ongoing management of stakeholder expectations to stay aligned with major stakeholder groups</a:t>
                      </a: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774700">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3399"/>
                          </a:solidFill>
                          <a:effectLst/>
                          <a:latin typeface="Arial" charset="0"/>
                          <a:ea typeface="ＭＳ Ｐゴシック" charset="-128"/>
                        </a:rPr>
                        <a:t>Segment Evolution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400" b="0" i="0" u="none" strike="noStrike" cap="none" normalizeH="0" baseline="0">
                          <a:ln>
                            <a:noFill/>
                          </a:ln>
                          <a:solidFill>
                            <a:srgbClr val="003399"/>
                          </a:solidFill>
                          <a:effectLst/>
                          <a:latin typeface="Arial" charset="0"/>
                          <a:ea typeface="ＭＳ Ｐゴシック" charset="-128"/>
                        </a:rPr>
                        <a:t>How is this segment likely to change over time?</a:t>
                      </a: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dirty="0">
                          <a:ln>
                            <a:noFill/>
                          </a:ln>
                          <a:solidFill>
                            <a:srgbClr val="003399"/>
                          </a:solidFill>
                          <a:effectLst/>
                          <a:latin typeface="Arial" charset="0"/>
                          <a:ea typeface="ＭＳ Ｐゴシック" charset="-128"/>
                        </a:rPr>
                        <a:t>The model could evolve as the regulator of more segments of the housing industry</a:t>
                      </a: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9194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pPr eaLnBrk="1" hangingPunct="1"/>
            <a:r>
              <a:rPr lang="en-US" dirty="0">
                <a:latin typeface="Arial" charset="0"/>
              </a:rPr>
              <a:t>Course Schedule</a:t>
            </a:r>
          </a:p>
        </p:txBody>
      </p:sp>
      <p:sp>
        <p:nvSpPr>
          <p:cNvPr id="12290" name="Text Box 3"/>
          <p:cNvSpPr txBox="1">
            <a:spLocks noChangeArrowheads="1"/>
          </p:cNvSpPr>
          <p:nvPr/>
        </p:nvSpPr>
        <p:spPr bwMode="auto">
          <a:xfrm>
            <a:off x="467544" y="692696"/>
            <a:ext cx="4104456" cy="295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sz="1800" b="1" dirty="0">
                <a:solidFill>
                  <a:srgbClr val="003399"/>
                </a:solidFill>
              </a:rPr>
              <a:t>Day One: Situation Analysis</a:t>
            </a:r>
          </a:p>
          <a:p>
            <a:pPr algn="just" eaLnBrk="1" hangingPunct="1">
              <a:spcBef>
                <a:spcPct val="50000"/>
              </a:spcBef>
            </a:pPr>
            <a:r>
              <a:rPr lang="en-US" sz="1400" dirty="0">
                <a:solidFill>
                  <a:srgbClr val="003399"/>
                </a:solidFill>
              </a:rPr>
              <a:t>9 – 10	Introductions and Defining Strategy</a:t>
            </a:r>
          </a:p>
          <a:p>
            <a:pPr algn="l" eaLnBrk="1" hangingPunct="1">
              <a:spcBef>
                <a:spcPct val="50000"/>
              </a:spcBef>
            </a:pPr>
            <a:r>
              <a:rPr lang="en-US" sz="1400" dirty="0">
                <a:solidFill>
                  <a:srgbClr val="003399"/>
                </a:solidFill>
              </a:rPr>
              <a:t>10:10 - 11	The Strategy System</a:t>
            </a:r>
          </a:p>
          <a:p>
            <a:pPr algn="l" eaLnBrk="1" hangingPunct="1">
              <a:spcBef>
                <a:spcPct val="50000"/>
              </a:spcBef>
            </a:pPr>
            <a:r>
              <a:rPr lang="en-US" sz="1400" dirty="0">
                <a:solidFill>
                  <a:srgbClr val="003399"/>
                </a:solidFill>
              </a:rPr>
              <a:t>11:10 - 12	Using the Strategy Model	</a:t>
            </a:r>
          </a:p>
          <a:p>
            <a:pPr algn="just" eaLnBrk="1" hangingPunct="1">
              <a:spcBef>
                <a:spcPct val="50000"/>
              </a:spcBef>
            </a:pPr>
            <a:r>
              <a:rPr lang="en-US" sz="1400" dirty="0">
                <a:solidFill>
                  <a:srgbClr val="003399"/>
                </a:solidFill>
              </a:rPr>
              <a:t>12 -1:00	Lunch</a:t>
            </a:r>
          </a:p>
          <a:p>
            <a:pPr algn="just" eaLnBrk="1" hangingPunct="1">
              <a:spcBef>
                <a:spcPct val="50000"/>
              </a:spcBef>
            </a:pPr>
            <a:r>
              <a:rPr lang="en-US" sz="1400" dirty="0">
                <a:solidFill>
                  <a:srgbClr val="003399"/>
                </a:solidFill>
              </a:rPr>
              <a:t>1 - 1:50	Getting Ready for Planning</a:t>
            </a:r>
          </a:p>
          <a:p>
            <a:pPr algn="just" eaLnBrk="1" hangingPunct="1">
              <a:spcBef>
                <a:spcPct val="50000"/>
              </a:spcBef>
            </a:pPr>
            <a:r>
              <a:rPr lang="en-US" sz="1400" dirty="0">
                <a:solidFill>
                  <a:srgbClr val="003399"/>
                </a:solidFill>
              </a:rPr>
              <a:t>2 - 2:50	The Internal Assessment</a:t>
            </a:r>
          </a:p>
          <a:p>
            <a:pPr algn="just" eaLnBrk="1" hangingPunct="1">
              <a:spcBef>
                <a:spcPct val="50000"/>
              </a:spcBef>
            </a:pPr>
            <a:r>
              <a:rPr lang="en-US" sz="1400" dirty="0">
                <a:solidFill>
                  <a:srgbClr val="003399"/>
                </a:solidFill>
              </a:rPr>
              <a:t>3 - 3:45	The External Assessment</a:t>
            </a:r>
          </a:p>
          <a:p>
            <a:pPr algn="just" eaLnBrk="1" hangingPunct="1">
              <a:spcBef>
                <a:spcPct val="50000"/>
              </a:spcBef>
            </a:pPr>
            <a:r>
              <a:rPr lang="en-US" sz="1400" dirty="0">
                <a:solidFill>
                  <a:srgbClr val="003399"/>
                </a:solidFill>
              </a:rPr>
              <a:t>3:45 -4	The Situational Analysis</a:t>
            </a:r>
          </a:p>
        </p:txBody>
      </p:sp>
      <p:sp>
        <p:nvSpPr>
          <p:cNvPr id="4" name="Text Box 3">
            <a:extLst>
              <a:ext uri="{FF2B5EF4-FFF2-40B4-BE49-F238E27FC236}">
                <a16:creationId xmlns:a16="http://schemas.microsoft.com/office/drawing/2014/main" id="{609546BA-0F0E-F74B-BF48-8A5DF7422F1F}"/>
              </a:ext>
            </a:extLst>
          </p:cNvPr>
          <p:cNvSpPr txBox="1">
            <a:spLocks noChangeArrowheads="1"/>
          </p:cNvSpPr>
          <p:nvPr/>
        </p:nvSpPr>
        <p:spPr bwMode="auto">
          <a:xfrm>
            <a:off x="4572000" y="692696"/>
            <a:ext cx="4320480" cy="295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sz="1800" b="1" dirty="0">
                <a:solidFill>
                  <a:srgbClr val="003399"/>
                </a:solidFill>
              </a:rPr>
              <a:t>Day Two: Strategic Planning</a:t>
            </a:r>
          </a:p>
          <a:p>
            <a:pPr algn="just" eaLnBrk="1" hangingPunct="1">
              <a:spcBef>
                <a:spcPct val="50000"/>
              </a:spcBef>
            </a:pPr>
            <a:r>
              <a:rPr lang="en-US" sz="1400" dirty="0">
                <a:solidFill>
                  <a:srgbClr val="003399"/>
                </a:solidFill>
              </a:rPr>
              <a:t>9 – 10	Tarion Situation Analysis Review</a:t>
            </a:r>
          </a:p>
          <a:p>
            <a:pPr algn="l" eaLnBrk="1" hangingPunct="1">
              <a:spcBef>
                <a:spcPct val="50000"/>
              </a:spcBef>
            </a:pPr>
            <a:r>
              <a:rPr lang="en-US" sz="1400" dirty="0">
                <a:solidFill>
                  <a:srgbClr val="003399"/>
                </a:solidFill>
              </a:rPr>
              <a:t>10:10 - 11	Identifying External Factors</a:t>
            </a:r>
          </a:p>
          <a:p>
            <a:pPr algn="l" eaLnBrk="1" hangingPunct="1">
              <a:spcBef>
                <a:spcPct val="50000"/>
              </a:spcBef>
            </a:pPr>
            <a:r>
              <a:rPr lang="en-US" sz="1400" dirty="0">
                <a:solidFill>
                  <a:srgbClr val="003399"/>
                </a:solidFill>
              </a:rPr>
              <a:t>11:10 - 12	Connecting External Factors to Strategy</a:t>
            </a:r>
          </a:p>
          <a:p>
            <a:pPr algn="just" eaLnBrk="1" hangingPunct="1">
              <a:spcBef>
                <a:spcPct val="50000"/>
              </a:spcBef>
            </a:pPr>
            <a:r>
              <a:rPr lang="en-US" sz="1400" dirty="0">
                <a:solidFill>
                  <a:srgbClr val="003399"/>
                </a:solidFill>
              </a:rPr>
              <a:t>12 - 1:00	Lunch</a:t>
            </a:r>
          </a:p>
          <a:p>
            <a:pPr algn="just" eaLnBrk="1" hangingPunct="1">
              <a:spcBef>
                <a:spcPct val="50000"/>
              </a:spcBef>
            </a:pPr>
            <a:r>
              <a:rPr lang="en-US" sz="1400" dirty="0">
                <a:solidFill>
                  <a:srgbClr val="003399"/>
                </a:solidFill>
              </a:rPr>
              <a:t>1 - 1:50	Developing Strategic Issues</a:t>
            </a:r>
          </a:p>
          <a:p>
            <a:pPr algn="just" eaLnBrk="1" hangingPunct="1">
              <a:spcBef>
                <a:spcPct val="50000"/>
              </a:spcBef>
            </a:pPr>
            <a:r>
              <a:rPr lang="en-US" sz="1400" dirty="0">
                <a:solidFill>
                  <a:srgbClr val="003399"/>
                </a:solidFill>
              </a:rPr>
              <a:t>2 - 2:50	Testing Strategy</a:t>
            </a:r>
          </a:p>
          <a:p>
            <a:pPr algn="just" eaLnBrk="1" hangingPunct="1">
              <a:spcBef>
                <a:spcPct val="50000"/>
              </a:spcBef>
            </a:pPr>
            <a:r>
              <a:rPr lang="en-US" sz="1400" dirty="0">
                <a:solidFill>
                  <a:srgbClr val="003399"/>
                </a:solidFill>
              </a:rPr>
              <a:t>3 - 3:45	Communicating the Strategic Plan</a:t>
            </a:r>
          </a:p>
          <a:p>
            <a:pPr algn="just" eaLnBrk="1" hangingPunct="1">
              <a:spcBef>
                <a:spcPct val="50000"/>
              </a:spcBef>
            </a:pPr>
            <a:r>
              <a:rPr lang="en-US" sz="1400" dirty="0">
                <a:solidFill>
                  <a:srgbClr val="003399"/>
                </a:solidFill>
              </a:rPr>
              <a:t>3:45 -4	The Strategic Plan</a:t>
            </a:r>
          </a:p>
        </p:txBody>
      </p:sp>
      <p:sp>
        <p:nvSpPr>
          <p:cNvPr id="5" name="Text Box 3">
            <a:extLst>
              <a:ext uri="{FF2B5EF4-FFF2-40B4-BE49-F238E27FC236}">
                <a16:creationId xmlns:a16="http://schemas.microsoft.com/office/drawing/2014/main" id="{2F3C8EA2-B75C-914C-A3AB-19C0CFA7A749}"/>
              </a:ext>
            </a:extLst>
          </p:cNvPr>
          <p:cNvSpPr txBox="1">
            <a:spLocks noChangeArrowheads="1"/>
          </p:cNvSpPr>
          <p:nvPr/>
        </p:nvSpPr>
        <p:spPr bwMode="auto">
          <a:xfrm>
            <a:off x="2267744" y="3734068"/>
            <a:ext cx="5328592"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sz="1800" b="1" dirty="0">
                <a:solidFill>
                  <a:srgbClr val="003399"/>
                </a:solidFill>
              </a:rPr>
              <a:t>Day Three: Business Planning</a:t>
            </a:r>
          </a:p>
          <a:p>
            <a:pPr algn="l" eaLnBrk="1" hangingPunct="1">
              <a:spcBef>
                <a:spcPct val="50000"/>
              </a:spcBef>
            </a:pPr>
            <a:r>
              <a:rPr lang="en-US" sz="1400" dirty="0">
                <a:solidFill>
                  <a:srgbClr val="003399"/>
                </a:solidFill>
              </a:rPr>
              <a:t>9 - 10	Strategy Choices Review</a:t>
            </a:r>
          </a:p>
          <a:p>
            <a:pPr algn="l" eaLnBrk="1" hangingPunct="1">
              <a:spcBef>
                <a:spcPct val="50000"/>
              </a:spcBef>
            </a:pPr>
            <a:r>
              <a:rPr lang="en-US" sz="1400" dirty="0">
                <a:solidFill>
                  <a:srgbClr val="003399"/>
                </a:solidFill>
              </a:rPr>
              <a:t>10:10 - 11	Reviewing the PSSA Strategic Plan</a:t>
            </a:r>
          </a:p>
          <a:p>
            <a:pPr algn="l" eaLnBrk="1" hangingPunct="1">
              <a:spcBef>
                <a:spcPct val="50000"/>
              </a:spcBef>
            </a:pPr>
            <a:r>
              <a:rPr lang="en-US" sz="1400" dirty="0">
                <a:solidFill>
                  <a:srgbClr val="003399"/>
                </a:solidFill>
              </a:rPr>
              <a:t>11:10 - 12	Identifying Strategic Plan Expectations</a:t>
            </a:r>
          </a:p>
          <a:p>
            <a:pPr algn="l" eaLnBrk="1" hangingPunct="1">
              <a:spcBef>
                <a:spcPct val="50000"/>
              </a:spcBef>
            </a:pPr>
            <a:r>
              <a:rPr lang="en-US" sz="1400" dirty="0">
                <a:solidFill>
                  <a:srgbClr val="003399"/>
                </a:solidFill>
              </a:rPr>
              <a:t>12 - 1:00	Lunch</a:t>
            </a:r>
          </a:p>
          <a:p>
            <a:pPr algn="l" eaLnBrk="1" hangingPunct="1">
              <a:spcBef>
                <a:spcPct val="50000"/>
              </a:spcBef>
            </a:pPr>
            <a:r>
              <a:rPr lang="en-US" sz="1400" dirty="0">
                <a:solidFill>
                  <a:srgbClr val="003399"/>
                </a:solidFill>
              </a:rPr>
              <a:t>1 - 1:50	Identifying Expectations Impact on Strategy Choices</a:t>
            </a:r>
          </a:p>
          <a:p>
            <a:pPr algn="l" eaLnBrk="1" hangingPunct="1">
              <a:spcBef>
                <a:spcPct val="50000"/>
              </a:spcBef>
            </a:pPr>
            <a:r>
              <a:rPr lang="en-US" sz="1400" dirty="0">
                <a:solidFill>
                  <a:srgbClr val="003399"/>
                </a:solidFill>
              </a:rPr>
              <a:t>2 - 2:50	Developing the Dept Business Plan</a:t>
            </a:r>
          </a:p>
          <a:p>
            <a:pPr algn="l" eaLnBrk="1" hangingPunct="1">
              <a:spcBef>
                <a:spcPct val="50000"/>
              </a:spcBef>
            </a:pPr>
            <a:r>
              <a:rPr lang="en-US" sz="1400" dirty="0">
                <a:solidFill>
                  <a:srgbClr val="003399"/>
                </a:solidFill>
              </a:rPr>
              <a:t>3 - 3:45	Business Plan Presentation</a:t>
            </a:r>
          </a:p>
          <a:p>
            <a:pPr algn="l" eaLnBrk="1" hangingPunct="1">
              <a:spcBef>
                <a:spcPct val="50000"/>
              </a:spcBef>
            </a:pPr>
            <a:r>
              <a:rPr lang="en-US" sz="1400" dirty="0">
                <a:solidFill>
                  <a:srgbClr val="003399"/>
                </a:solidFill>
              </a:rPr>
              <a:t>3:45 - 4	The Business Plan</a:t>
            </a:r>
          </a:p>
          <a:p>
            <a:pPr algn="just" eaLnBrk="1" hangingPunct="1">
              <a:spcBef>
                <a:spcPct val="50000"/>
              </a:spcBef>
            </a:pPr>
            <a:endParaRPr lang="en-US" sz="1200" dirty="0">
              <a:solidFill>
                <a:srgbClr val="003399"/>
              </a:solidFill>
            </a:endParaRPr>
          </a:p>
        </p:txBody>
      </p:sp>
    </p:spTree>
    <p:extLst>
      <p:ext uri="{BB962C8B-B14F-4D97-AF65-F5344CB8AC3E}">
        <p14:creationId xmlns:p14="http://schemas.microsoft.com/office/powerpoint/2010/main" val="3795991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1143000" y="228600"/>
            <a:ext cx="6858000" cy="514350"/>
          </a:xfrm>
        </p:spPr>
        <p:txBody>
          <a:bodyPr/>
          <a:lstStyle/>
          <a:p>
            <a:pPr eaLnBrk="1" hangingPunct="1"/>
            <a:r>
              <a:rPr lang="en-US">
                <a:latin typeface="Arial" charset="0"/>
              </a:rPr>
              <a:t>Competitor Analysis</a:t>
            </a:r>
          </a:p>
        </p:txBody>
      </p:sp>
      <p:sp>
        <p:nvSpPr>
          <p:cNvPr id="83970" name="AutoShape 27"/>
          <p:cNvSpPr>
            <a:spLocks noChangeArrowheads="1"/>
          </p:cNvSpPr>
          <p:nvPr/>
        </p:nvSpPr>
        <p:spPr bwMode="auto">
          <a:xfrm>
            <a:off x="406400" y="1555750"/>
            <a:ext cx="2641600" cy="1271588"/>
          </a:xfrm>
          <a:prstGeom prst="roundRect">
            <a:avLst>
              <a:gd name="adj" fmla="val 16667"/>
            </a:avLst>
          </a:prstGeom>
          <a:solidFill>
            <a:srgbClr val="FFFFFF"/>
          </a:solidFill>
          <a:ln w="9525">
            <a:solidFill>
              <a:srgbClr val="003399"/>
            </a:solidFill>
            <a:round/>
            <a:headEnd/>
            <a:tailEnd/>
          </a:ln>
        </p:spPr>
        <p:txBody>
          <a:bodyPr wrap="none" anchor="ctr"/>
          <a:lstStyle/>
          <a:p>
            <a:pPr marL="342900" indent="-342900"/>
            <a:r>
              <a:rPr lang="en-US" sz="2200" b="1" dirty="0">
                <a:solidFill>
                  <a:srgbClr val="003399"/>
                </a:solidFill>
              </a:rPr>
              <a:t>Industry</a:t>
            </a:r>
          </a:p>
          <a:p>
            <a:pPr marL="342900" indent="-342900"/>
            <a:r>
              <a:rPr lang="en-US" sz="2200" b="1" dirty="0">
                <a:solidFill>
                  <a:srgbClr val="003399"/>
                </a:solidFill>
              </a:rPr>
              <a:t>Positioning</a:t>
            </a:r>
          </a:p>
        </p:txBody>
      </p:sp>
      <p:sp>
        <p:nvSpPr>
          <p:cNvPr id="83971" name="AutoShape 28"/>
          <p:cNvSpPr>
            <a:spLocks noChangeArrowheads="1"/>
          </p:cNvSpPr>
          <p:nvPr/>
        </p:nvSpPr>
        <p:spPr bwMode="auto">
          <a:xfrm>
            <a:off x="406400" y="3024188"/>
            <a:ext cx="2641600" cy="1270000"/>
          </a:xfrm>
          <a:prstGeom prst="roundRect">
            <a:avLst>
              <a:gd name="adj" fmla="val 16667"/>
            </a:avLst>
          </a:prstGeom>
          <a:solidFill>
            <a:srgbClr val="FFFFFF"/>
          </a:solidFill>
          <a:ln w="9525">
            <a:solidFill>
              <a:srgbClr val="003399"/>
            </a:solidFill>
            <a:round/>
            <a:headEnd/>
            <a:tailEnd/>
          </a:ln>
        </p:spPr>
        <p:txBody>
          <a:bodyPr wrap="none" anchor="ctr"/>
          <a:lstStyle/>
          <a:p>
            <a:r>
              <a:rPr lang="en-US" sz="2200" b="1">
                <a:solidFill>
                  <a:srgbClr val="003399"/>
                </a:solidFill>
              </a:rPr>
              <a:t>Critical</a:t>
            </a:r>
          </a:p>
          <a:p>
            <a:r>
              <a:rPr lang="en-US" sz="2200" b="1">
                <a:solidFill>
                  <a:srgbClr val="003399"/>
                </a:solidFill>
              </a:rPr>
              <a:t>Success </a:t>
            </a:r>
          </a:p>
          <a:p>
            <a:r>
              <a:rPr lang="en-US" sz="2200" b="1">
                <a:solidFill>
                  <a:srgbClr val="003399"/>
                </a:solidFill>
              </a:rPr>
              <a:t>Factors</a:t>
            </a:r>
          </a:p>
        </p:txBody>
      </p:sp>
      <p:sp>
        <p:nvSpPr>
          <p:cNvPr id="83972" name="AutoShape 29"/>
          <p:cNvSpPr>
            <a:spLocks noChangeArrowheads="1"/>
          </p:cNvSpPr>
          <p:nvPr/>
        </p:nvSpPr>
        <p:spPr bwMode="auto">
          <a:xfrm>
            <a:off x="406400" y="4476750"/>
            <a:ext cx="2641600" cy="1271588"/>
          </a:xfrm>
          <a:prstGeom prst="roundRect">
            <a:avLst>
              <a:gd name="adj" fmla="val 16667"/>
            </a:avLst>
          </a:prstGeom>
          <a:solidFill>
            <a:srgbClr val="FFFFFF"/>
          </a:solidFill>
          <a:ln w="9525">
            <a:solidFill>
              <a:srgbClr val="003399"/>
            </a:solidFill>
            <a:round/>
            <a:headEnd/>
            <a:tailEnd/>
          </a:ln>
        </p:spPr>
        <p:txBody>
          <a:bodyPr wrap="none" anchor="ctr"/>
          <a:lstStyle/>
          <a:p>
            <a:r>
              <a:rPr lang="en-US" sz="2200" b="1">
                <a:solidFill>
                  <a:srgbClr val="003399"/>
                </a:solidFill>
              </a:rPr>
              <a:t>Industry</a:t>
            </a:r>
          </a:p>
          <a:p>
            <a:r>
              <a:rPr lang="en-US" sz="2200" b="1">
                <a:solidFill>
                  <a:srgbClr val="003399"/>
                </a:solidFill>
              </a:rPr>
              <a:t>Evolution</a:t>
            </a:r>
            <a:endParaRPr lang="en-US" sz="2200" i="1">
              <a:solidFill>
                <a:srgbClr val="003399"/>
              </a:solidFill>
            </a:endParaRPr>
          </a:p>
        </p:txBody>
      </p:sp>
      <p:sp>
        <p:nvSpPr>
          <p:cNvPr id="83973" name="AutoShape 30"/>
          <p:cNvSpPr>
            <a:spLocks noChangeArrowheads="1"/>
          </p:cNvSpPr>
          <p:nvPr/>
        </p:nvSpPr>
        <p:spPr bwMode="auto">
          <a:xfrm>
            <a:off x="3251200" y="4491038"/>
            <a:ext cx="5486400" cy="1271587"/>
          </a:xfrm>
          <a:prstGeom prst="roundRect">
            <a:avLst>
              <a:gd name="adj" fmla="val 16667"/>
            </a:avLst>
          </a:prstGeom>
          <a:solidFill>
            <a:srgbClr val="FFFFFF"/>
          </a:solidFill>
          <a:ln w="9525">
            <a:solidFill>
              <a:srgbClr val="003399"/>
            </a:solidFill>
            <a:round/>
            <a:headEnd/>
            <a:tailEnd/>
          </a:ln>
        </p:spPr>
        <p:txBody>
          <a:bodyPr wrap="none" anchor="ctr"/>
          <a:lstStyle/>
          <a:p>
            <a:pPr algn="l"/>
            <a:r>
              <a:rPr lang="en-US" sz="1600">
                <a:solidFill>
                  <a:srgbClr val="003399"/>
                </a:solidFill>
              </a:rPr>
              <a:t>- Who are my future competitors?</a:t>
            </a:r>
          </a:p>
          <a:p>
            <a:pPr algn="l">
              <a:buFontTx/>
              <a:buChar char="-"/>
            </a:pPr>
            <a:r>
              <a:rPr lang="en-US" sz="1600">
                <a:solidFill>
                  <a:srgbClr val="003399"/>
                </a:solidFill>
              </a:rPr>
              <a:t> What functional areas are likely to become the most</a:t>
            </a:r>
          </a:p>
          <a:p>
            <a:pPr algn="l"/>
            <a:r>
              <a:rPr lang="en-US" sz="1600">
                <a:solidFill>
                  <a:srgbClr val="003399"/>
                </a:solidFill>
              </a:rPr>
              <a:t>   important in the future?</a:t>
            </a:r>
          </a:p>
        </p:txBody>
      </p:sp>
      <p:sp>
        <p:nvSpPr>
          <p:cNvPr id="83974" name="AutoShape 31"/>
          <p:cNvSpPr>
            <a:spLocks noChangeArrowheads="1"/>
          </p:cNvSpPr>
          <p:nvPr/>
        </p:nvSpPr>
        <p:spPr bwMode="auto">
          <a:xfrm>
            <a:off x="3251200" y="3027363"/>
            <a:ext cx="5486400" cy="1271587"/>
          </a:xfrm>
          <a:prstGeom prst="roundRect">
            <a:avLst>
              <a:gd name="adj" fmla="val 16667"/>
            </a:avLst>
          </a:prstGeom>
          <a:solidFill>
            <a:srgbClr val="FFFFFF"/>
          </a:solidFill>
          <a:ln w="9525">
            <a:solidFill>
              <a:srgbClr val="003399"/>
            </a:solidFill>
            <a:round/>
            <a:headEnd/>
            <a:tailEnd/>
          </a:ln>
        </p:spPr>
        <p:txBody>
          <a:bodyPr wrap="none" anchor="ctr"/>
          <a:lstStyle/>
          <a:p>
            <a:pPr algn="l"/>
            <a:r>
              <a:rPr lang="en-US" sz="1600">
                <a:solidFill>
                  <a:srgbClr val="003399"/>
                </a:solidFill>
              </a:rPr>
              <a:t>- What must I truly understand about my competitors? </a:t>
            </a:r>
          </a:p>
          <a:p>
            <a:pPr algn="l"/>
            <a:r>
              <a:rPr lang="en-US" sz="1400">
                <a:solidFill>
                  <a:srgbClr val="003399"/>
                </a:solidFill>
              </a:rPr>
              <a:t>(e.g. strategies, strengths, weaknesses and areas of </a:t>
            </a:r>
          </a:p>
          <a:p>
            <a:pPr algn="l"/>
            <a:r>
              <a:rPr lang="en-US" sz="1400">
                <a:solidFill>
                  <a:srgbClr val="003399"/>
                </a:solidFill>
              </a:rPr>
              <a:t>relative performance)</a:t>
            </a:r>
            <a:endParaRPr lang="en-US" sz="1600">
              <a:solidFill>
                <a:srgbClr val="003399"/>
              </a:solidFill>
            </a:endParaRPr>
          </a:p>
        </p:txBody>
      </p:sp>
      <p:sp>
        <p:nvSpPr>
          <p:cNvPr id="83975" name="AutoShape 32"/>
          <p:cNvSpPr>
            <a:spLocks noChangeArrowheads="1"/>
          </p:cNvSpPr>
          <p:nvPr/>
        </p:nvSpPr>
        <p:spPr bwMode="auto">
          <a:xfrm>
            <a:off x="3251200" y="1555750"/>
            <a:ext cx="5486400" cy="1271588"/>
          </a:xfrm>
          <a:prstGeom prst="roundRect">
            <a:avLst>
              <a:gd name="adj" fmla="val 16667"/>
            </a:avLst>
          </a:prstGeom>
          <a:solidFill>
            <a:srgbClr val="FFFFFF"/>
          </a:solidFill>
          <a:ln w="9525">
            <a:solidFill>
              <a:srgbClr val="003399"/>
            </a:solidFill>
            <a:round/>
            <a:headEnd/>
            <a:tailEnd/>
          </a:ln>
        </p:spPr>
        <p:txBody>
          <a:bodyPr wrap="none" anchor="ctr"/>
          <a:lstStyle/>
          <a:p>
            <a:pPr algn="l">
              <a:buFontTx/>
              <a:buChar char="-"/>
            </a:pPr>
            <a:r>
              <a:rPr lang="en-US" sz="1600">
                <a:solidFill>
                  <a:srgbClr val="003399"/>
                </a:solidFill>
              </a:rPr>
              <a:t> Who do I compete with in my market segments?</a:t>
            </a:r>
          </a:p>
          <a:p>
            <a:pPr algn="l">
              <a:buFontTx/>
              <a:buChar char="-"/>
            </a:pPr>
            <a:r>
              <a:rPr lang="en-US" sz="1600">
                <a:solidFill>
                  <a:srgbClr val="003399"/>
                </a:solidFill>
              </a:rPr>
              <a:t> What segments are my competitors focusing on?</a:t>
            </a:r>
          </a:p>
          <a:p>
            <a:pPr algn="l"/>
            <a:r>
              <a:rPr lang="en-US" sz="1600">
                <a:solidFill>
                  <a:srgbClr val="003399"/>
                </a:solidFill>
              </a:rPr>
              <a:t>- What segments should I focus on?</a:t>
            </a:r>
          </a:p>
        </p:txBody>
      </p:sp>
    </p:spTree>
    <p:extLst>
      <p:ext uri="{BB962C8B-B14F-4D97-AF65-F5344CB8AC3E}">
        <p14:creationId xmlns:p14="http://schemas.microsoft.com/office/powerpoint/2010/main" val="1471897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45829C71-CECA-CA42-882D-DA639CF286D2}"/>
              </a:ext>
            </a:extLst>
          </p:cNvPr>
          <p:cNvSpPr>
            <a:spLocks noGrp="1" noChangeArrowheads="1"/>
          </p:cNvSpPr>
          <p:nvPr>
            <p:ph type="title" idx="4294967295"/>
          </p:nvPr>
        </p:nvSpPr>
        <p:spPr/>
        <p:txBody>
          <a:bodyPr/>
          <a:lstStyle/>
          <a:p>
            <a:pPr eaLnBrk="1" hangingPunct="1"/>
            <a:r>
              <a:rPr lang="en-US" altLang="en-US" sz="1800">
                <a:ea typeface="ＭＳ Ｐゴシック" panose="020B0600070205080204" pitchFamily="34" charset="-128"/>
              </a:rPr>
              <a:t>Warranty Competitor Analysis</a:t>
            </a:r>
          </a:p>
        </p:txBody>
      </p:sp>
      <p:graphicFrame>
        <p:nvGraphicFramePr>
          <p:cNvPr id="240709" name="Group 69">
            <a:extLst>
              <a:ext uri="{FF2B5EF4-FFF2-40B4-BE49-F238E27FC236}">
                <a16:creationId xmlns:a16="http://schemas.microsoft.com/office/drawing/2014/main" id="{03C2E713-6618-B849-8BE9-2C77AD095B10}"/>
              </a:ext>
            </a:extLst>
          </p:cNvPr>
          <p:cNvGraphicFramePr>
            <a:graphicFrameLocks noGrp="1"/>
          </p:cNvGraphicFramePr>
          <p:nvPr>
            <p:ph idx="4294967295"/>
            <p:extLst>
              <p:ext uri="{D42A27DB-BD31-4B8C-83A1-F6EECF244321}">
                <p14:modId xmlns:p14="http://schemas.microsoft.com/office/powerpoint/2010/main" val="930682706"/>
              </p:ext>
            </p:extLst>
          </p:nvPr>
        </p:nvGraphicFramePr>
        <p:xfrm>
          <a:off x="374972" y="980728"/>
          <a:ext cx="8445500" cy="4816477"/>
        </p:xfrm>
        <a:graphic>
          <a:graphicData uri="http://schemas.openxmlformats.org/drawingml/2006/table">
            <a:tbl>
              <a:tblPr/>
              <a:tblGrid>
                <a:gridCol w="1557338">
                  <a:extLst>
                    <a:ext uri="{9D8B030D-6E8A-4147-A177-3AD203B41FA5}">
                      <a16:colId xmlns:a16="http://schemas.microsoft.com/office/drawing/2014/main" val="20000"/>
                    </a:ext>
                  </a:extLst>
                </a:gridCol>
                <a:gridCol w="2128837">
                  <a:extLst>
                    <a:ext uri="{9D8B030D-6E8A-4147-A177-3AD203B41FA5}">
                      <a16:colId xmlns:a16="http://schemas.microsoft.com/office/drawing/2014/main" val="20001"/>
                    </a:ext>
                  </a:extLst>
                </a:gridCol>
                <a:gridCol w="4759325">
                  <a:extLst>
                    <a:ext uri="{9D8B030D-6E8A-4147-A177-3AD203B41FA5}">
                      <a16:colId xmlns:a16="http://schemas.microsoft.com/office/drawing/2014/main" val="20002"/>
                    </a:ext>
                  </a:extLst>
                </a:gridCol>
              </a:tblGrid>
              <a:tr h="932622">
                <a:tc rowSpan="2">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3399"/>
                          </a:solidFill>
                          <a:effectLst/>
                          <a:latin typeface="Arial" charset="0"/>
                          <a:ea typeface="ＭＳ Ｐゴシック" charset="-128"/>
                        </a:rPr>
                        <a:t>Warranty Industry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3399"/>
                          </a:solidFill>
                          <a:effectLst/>
                          <a:latin typeface="Arial" charset="0"/>
                          <a:ea typeface="ＭＳ Ｐゴシック" charset="-128"/>
                        </a:rPr>
                        <a:t>Attractiveness</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Competitors</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Travelers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The Guarantee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National Home Warranty &amp; Aviva Canada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 Pacific Protected</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933268">
                <a:tc vMerge="1">
                  <a:txBody>
                    <a:bodyPr/>
                    <a:lstStyle/>
                    <a:p>
                      <a:endParaRPr lang="en-US"/>
                    </a:p>
                  </a:txBody>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Competitor Focus</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Excess deposit insurance for condo buyers (i.e. over $20,000</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Conversion project warranty insurance</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152299">
                <a:tc rowSpan="2">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3399"/>
                          </a:solidFill>
                          <a:effectLst/>
                          <a:latin typeface="Arial" charset="0"/>
                          <a:ea typeface="ＭＳ Ｐゴシック" charset="-128"/>
                        </a:rPr>
                        <a:t>Warranty Industry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3399"/>
                          </a:solidFill>
                          <a:effectLst/>
                          <a:latin typeface="Arial" charset="0"/>
                          <a:ea typeface="ＭＳ Ｐゴシック" charset="-128"/>
                        </a:rPr>
                        <a:t>Critical Success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3399"/>
                          </a:solidFill>
                          <a:effectLst/>
                          <a:latin typeface="Arial" charset="0"/>
                          <a:ea typeface="ＭＳ Ｐゴシック" charset="-128"/>
                        </a:rPr>
                        <a:t>Factors</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Competitor Strengths</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Cost Control / Productivity</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Online accessibility – Clear processes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Marketing  - Pricing     Product selection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Financial strength</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Developing a strong builder customer base</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880891">
                <a:tc vMerge="1">
                  <a:txBody>
                    <a:bodyPr/>
                    <a:lstStyle/>
                    <a:p>
                      <a:endParaRPr lang="en-US"/>
                    </a:p>
                  </a:txBody>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Competitor Weaknesses</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No commitment to stay in the market</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No commitment to small builders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Warranty is a trigger product </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57111">
                <a:tc rowSpan="2">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a:ln>
                            <a:noFill/>
                          </a:ln>
                          <a:solidFill>
                            <a:srgbClr val="003399"/>
                          </a:solidFill>
                          <a:effectLst/>
                          <a:latin typeface="Arial" charset="0"/>
                          <a:ea typeface="ＭＳ Ｐゴシック" charset="-128"/>
                        </a:rPr>
                        <a:t>Warranty Industry Evolution</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Likely Future Competitors</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a:ln>
                            <a:noFill/>
                          </a:ln>
                          <a:solidFill>
                            <a:srgbClr val="003399"/>
                          </a:solidFill>
                          <a:effectLst/>
                          <a:latin typeface="Arial" charset="0"/>
                          <a:ea typeface="ＭＳ Ｐゴシック" charset="-128"/>
                        </a:rPr>
                        <a:t>Private sector competitors from other provinces/US</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460286">
                <a:tc vMerge="1">
                  <a:txBody>
                    <a:bodyPr/>
                    <a:lstStyle/>
                    <a:p>
                      <a:endParaRPr lang="en-US"/>
                    </a:p>
                  </a:txBody>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200" b="0" i="0" u="none" strike="noStrike" cap="none" normalizeH="0" baseline="0">
                          <a:ln>
                            <a:noFill/>
                          </a:ln>
                          <a:solidFill>
                            <a:srgbClr val="003399"/>
                          </a:solidFill>
                          <a:effectLst/>
                          <a:latin typeface="Arial" charset="0"/>
                          <a:ea typeface="ＭＳ Ｐゴシック" charset="-128"/>
                        </a:rPr>
                        <a:t>Likely Areas of Functional Excellence</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000" b="1">
                          <a:solidFill>
                            <a:srgbClr val="003399"/>
                          </a:solidFill>
                          <a:latin typeface="Arial" charset="0"/>
                          <a:ea typeface="ＭＳ Ｐゴシック" charset="-128"/>
                        </a:defRPr>
                      </a:lvl1pPr>
                      <a:lvl2pPr marL="742950" indent="-285750" eaLnBrk="0" hangingPunct="0">
                        <a:spcBef>
                          <a:spcPct val="20000"/>
                        </a:spcBef>
                        <a:defRPr sz="2000" b="1">
                          <a:solidFill>
                            <a:srgbClr val="003399"/>
                          </a:solidFill>
                          <a:latin typeface="Arial" charset="0"/>
                          <a:ea typeface="ＭＳ Ｐゴシック" charset="-128"/>
                        </a:defRPr>
                      </a:lvl2pPr>
                      <a:lvl3pPr marL="1143000" indent="-228600" eaLnBrk="0" hangingPunct="0">
                        <a:spcBef>
                          <a:spcPct val="20000"/>
                        </a:spcBef>
                        <a:defRPr sz="2000" b="1">
                          <a:solidFill>
                            <a:srgbClr val="003399"/>
                          </a:solidFill>
                          <a:latin typeface="Arial" charset="0"/>
                          <a:ea typeface="ＭＳ Ｐゴシック" charset="-128"/>
                        </a:defRPr>
                      </a:lvl3pPr>
                      <a:lvl4pPr marL="1600200" indent="-228600" eaLnBrk="0" hangingPunct="0">
                        <a:spcBef>
                          <a:spcPct val="20000"/>
                        </a:spcBef>
                        <a:defRPr sz="2000" b="1">
                          <a:solidFill>
                            <a:srgbClr val="003399"/>
                          </a:solidFill>
                          <a:latin typeface="Arial" charset="0"/>
                          <a:ea typeface="ＭＳ Ｐゴシック" charset="-128"/>
                        </a:defRPr>
                      </a:lvl4pPr>
                      <a:lvl5pPr marL="2057400" indent="-228600" eaLnBrk="0" hangingPunct="0">
                        <a:spcBef>
                          <a:spcPct val="20000"/>
                        </a:spcBef>
                        <a:defRPr sz="2000" b="1">
                          <a:solidFill>
                            <a:srgbClr val="003399"/>
                          </a:solidFill>
                          <a:latin typeface="Arial" charset="0"/>
                          <a:ea typeface="ＭＳ Ｐゴシック" charset="-128"/>
                        </a:defRPr>
                      </a:lvl5pPr>
                      <a:lvl6pPr marL="2514600" indent="-228600" eaLnBrk="0" fontAlgn="base" hangingPunct="0">
                        <a:spcBef>
                          <a:spcPct val="20000"/>
                        </a:spcBef>
                        <a:spcAft>
                          <a:spcPct val="0"/>
                        </a:spcAft>
                        <a:defRPr sz="2000" b="1">
                          <a:solidFill>
                            <a:srgbClr val="003399"/>
                          </a:solidFill>
                          <a:latin typeface="Arial" charset="0"/>
                          <a:ea typeface="ＭＳ Ｐゴシック" charset="-128"/>
                        </a:defRPr>
                      </a:lvl6pPr>
                      <a:lvl7pPr marL="2971800" indent="-228600" eaLnBrk="0" fontAlgn="base" hangingPunct="0">
                        <a:spcBef>
                          <a:spcPct val="20000"/>
                        </a:spcBef>
                        <a:spcAft>
                          <a:spcPct val="0"/>
                        </a:spcAft>
                        <a:defRPr sz="2000" b="1">
                          <a:solidFill>
                            <a:srgbClr val="003399"/>
                          </a:solidFill>
                          <a:latin typeface="Arial" charset="0"/>
                          <a:ea typeface="ＭＳ Ｐゴシック" charset="-128"/>
                        </a:defRPr>
                      </a:lvl7pPr>
                      <a:lvl8pPr marL="3429000" indent="-228600" eaLnBrk="0" fontAlgn="base" hangingPunct="0">
                        <a:spcBef>
                          <a:spcPct val="20000"/>
                        </a:spcBef>
                        <a:spcAft>
                          <a:spcPct val="0"/>
                        </a:spcAft>
                        <a:defRPr sz="2000" b="1">
                          <a:solidFill>
                            <a:srgbClr val="003399"/>
                          </a:solidFill>
                          <a:latin typeface="Arial" charset="0"/>
                          <a:ea typeface="ＭＳ Ｐゴシック" charset="-128"/>
                        </a:defRPr>
                      </a:lvl8pPr>
                      <a:lvl9pPr marL="3886200" indent="-228600" eaLnBrk="0" fontAlgn="base" hangingPunct="0">
                        <a:spcBef>
                          <a:spcPct val="20000"/>
                        </a:spcBef>
                        <a:spcAft>
                          <a:spcPct val="0"/>
                        </a:spcAft>
                        <a:defRPr sz="2000" b="1">
                          <a:solidFill>
                            <a:srgbClr val="003399"/>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x-none" sz="1200" b="0" i="0" u="none" strike="noStrike" cap="none" normalizeH="0" baseline="0" dirty="0">
                          <a:ln>
                            <a:noFill/>
                          </a:ln>
                          <a:solidFill>
                            <a:srgbClr val="003399"/>
                          </a:solidFill>
                          <a:effectLst/>
                          <a:latin typeface="Arial" charset="0"/>
                          <a:ea typeface="ＭＳ Ｐゴシック" charset="-128"/>
                        </a:rPr>
                        <a:t>On-line delivery of builder and consumer services</a:t>
                      </a:r>
                    </a:p>
                  </a:txBody>
                  <a:tcPr marL="91439" marR="91439" marT="45687" marB="456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449817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1116013" y="628650"/>
            <a:ext cx="6858000" cy="514350"/>
          </a:xfrm>
        </p:spPr>
        <p:txBody>
          <a:bodyPr/>
          <a:lstStyle/>
          <a:p>
            <a:pPr eaLnBrk="1" hangingPunct="1"/>
            <a:r>
              <a:rPr lang="en-US">
                <a:latin typeface="Arial" charset="0"/>
              </a:rPr>
              <a:t>Competitor / Alternatives Analysis</a:t>
            </a:r>
            <a:br>
              <a:rPr lang="en-US">
                <a:latin typeface="Arial" charset="0"/>
              </a:rPr>
            </a:br>
            <a:br>
              <a:rPr lang="en-US">
                <a:latin typeface="Arial" charset="0"/>
              </a:rPr>
            </a:br>
            <a:r>
              <a:rPr lang="en-US" sz="1600">
                <a:latin typeface="Arial" charset="0"/>
              </a:rPr>
              <a:t>Restated for Public Sector</a:t>
            </a:r>
            <a:endParaRPr lang="en-US">
              <a:latin typeface="Arial" charset="0"/>
            </a:endParaRPr>
          </a:p>
        </p:txBody>
      </p:sp>
      <p:sp>
        <p:nvSpPr>
          <p:cNvPr id="125954" name="AutoShape 3"/>
          <p:cNvSpPr>
            <a:spLocks noChangeArrowheads="1"/>
          </p:cNvSpPr>
          <p:nvPr/>
        </p:nvSpPr>
        <p:spPr bwMode="auto">
          <a:xfrm>
            <a:off x="406400" y="1555750"/>
            <a:ext cx="2641600" cy="1271588"/>
          </a:xfrm>
          <a:prstGeom prst="roundRect">
            <a:avLst>
              <a:gd name="adj" fmla="val 16667"/>
            </a:avLst>
          </a:prstGeom>
          <a:solidFill>
            <a:srgbClr val="FFFFFF"/>
          </a:solidFill>
          <a:ln w="9525">
            <a:solidFill>
              <a:srgbClr val="003399"/>
            </a:solidFill>
            <a:round/>
            <a:headEnd/>
            <a:tailEnd/>
          </a:ln>
        </p:spPr>
        <p:txBody>
          <a:bodyPr wrap="none" anchor="ctr"/>
          <a:lstStyle/>
          <a:p>
            <a:pPr marL="342900" indent="-342900"/>
            <a:r>
              <a:rPr lang="en-US" b="1">
                <a:solidFill>
                  <a:srgbClr val="003399"/>
                </a:solidFill>
              </a:rPr>
              <a:t>Service</a:t>
            </a:r>
          </a:p>
          <a:p>
            <a:pPr marL="342900" indent="-342900"/>
            <a:r>
              <a:rPr lang="en-US" b="1">
                <a:solidFill>
                  <a:srgbClr val="003399"/>
                </a:solidFill>
              </a:rPr>
              <a:t>Sustainability</a:t>
            </a:r>
          </a:p>
        </p:txBody>
      </p:sp>
      <p:sp>
        <p:nvSpPr>
          <p:cNvPr id="125955" name="AutoShape 4"/>
          <p:cNvSpPr>
            <a:spLocks noChangeArrowheads="1"/>
          </p:cNvSpPr>
          <p:nvPr/>
        </p:nvSpPr>
        <p:spPr bwMode="auto">
          <a:xfrm>
            <a:off x="406400" y="3024188"/>
            <a:ext cx="2641600" cy="1270000"/>
          </a:xfrm>
          <a:prstGeom prst="roundRect">
            <a:avLst>
              <a:gd name="adj" fmla="val 16667"/>
            </a:avLst>
          </a:prstGeom>
          <a:solidFill>
            <a:srgbClr val="FFFFFF"/>
          </a:solidFill>
          <a:ln w="9525">
            <a:solidFill>
              <a:srgbClr val="003399"/>
            </a:solidFill>
            <a:round/>
            <a:headEnd/>
            <a:tailEnd/>
          </a:ln>
        </p:spPr>
        <p:txBody>
          <a:bodyPr wrap="none" anchor="ctr"/>
          <a:lstStyle/>
          <a:p>
            <a:r>
              <a:rPr lang="en-US" b="1">
                <a:solidFill>
                  <a:srgbClr val="003399"/>
                </a:solidFill>
              </a:rPr>
              <a:t>Critical</a:t>
            </a:r>
          </a:p>
          <a:p>
            <a:r>
              <a:rPr lang="en-US" b="1">
                <a:solidFill>
                  <a:srgbClr val="003399"/>
                </a:solidFill>
              </a:rPr>
              <a:t>Success</a:t>
            </a:r>
          </a:p>
          <a:p>
            <a:r>
              <a:rPr lang="en-US" b="1">
                <a:solidFill>
                  <a:srgbClr val="003399"/>
                </a:solidFill>
              </a:rPr>
              <a:t>Factors</a:t>
            </a:r>
            <a:endParaRPr lang="en-US" b="1" i="1">
              <a:solidFill>
                <a:srgbClr val="003399"/>
              </a:solidFill>
            </a:endParaRPr>
          </a:p>
        </p:txBody>
      </p:sp>
      <p:sp>
        <p:nvSpPr>
          <p:cNvPr id="125956" name="AutoShape 5"/>
          <p:cNvSpPr>
            <a:spLocks noChangeArrowheads="1"/>
          </p:cNvSpPr>
          <p:nvPr/>
        </p:nvSpPr>
        <p:spPr bwMode="auto">
          <a:xfrm>
            <a:off x="406400" y="4476750"/>
            <a:ext cx="2641600" cy="1271588"/>
          </a:xfrm>
          <a:prstGeom prst="roundRect">
            <a:avLst>
              <a:gd name="adj" fmla="val 16667"/>
            </a:avLst>
          </a:prstGeom>
          <a:solidFill>
            <a:srgbClr val="FFFFFF"/>
          </a:solidFill>
          <a:ln w="9525">
            <a:solidFill>
              <a:srgbClr val="003399"/>
            </a:solidFill>
            <a:round/>
            <a:headEnd/>
            <a:tailEnd/>
          </a:ln>
        </p:spPr>
        <p:txBody>
          <a:bodyPr wrap="none" anchor="ctr"/>
          <a:lstStyle/>
          <a:p>
            <a:r>
              <a:rPr lang="en-US" b="1">
                <a:solidFill>
                  <a:srgbClr val="003399"/>
                </a:solidFill>
              </a:rPr>
              <a:t>Service</a:t>
            </a:r>
          </a:p>
          <a:p>
            <a:r>
              <a:rPr lang="en-US" b="1">
                <a:solidFill>
                  <a:srgbClr val="003399"/>
                </a:solidFill>
              </a:rPr>
              <a:t>Evolution</a:t>
            </a:r>
            <a:endParaRPr lang="en-US" b="1" i="1">
              <a:solidFill>
                <a:srgbClr val="003399"/>
              </a:solidFill>
            </a:endParaRPr>
          </a:p>
        </p:txBody>
      </p:sp>
      <p:sp>
        <p:nvSpPr>
          <p:cNvPr id="125957" name="AutoShape 6"/>
          <p:cNvSpPr>
            <a:spLocks noChangeArrowheads="1"/>
          </p:cNvSpPr>
          <p:nvPr/>
        </p:nvSpPr>
        <p:spPr bwMode="auto">
          <a:xfrm>
            <a:off x="3251200" y="4491038"/>
            <a:ext cx="5740400" cy="1271587"/>
          </a:xfrm>
          <a:prstGeom prst="roundRect">
            <a:avLst>
              <a:gd name="adj" fmla="val 16667"/>
            </a:avLst>
          </a:prstGeom>
          <a:solidFill>
            <a:srgbClr val="FFFFFF"/>
          </a:solidFill>
          <a:ln w="9525">
            <a:solidFill>
              <a:srgbClr val="003399"/>
            </a:solidFill>
            <a:round/>
            <a:headEnd/>
            <a:tailEnd/>
          </a:ln>
        </p:spPr>
        <p:txBody>
          <a:bodyPr wrap="none" anchor="ctr"/>
          <a:lstStyle/>
          <a:p>
            <a:pPr algn="l"/>
            <a:r>
              <a:rPr lang="en-US" sz="1600">
                <a:solidFill>
                  <a:srgbClr val="003399"/>
                </a:solidFill>
              </a:rPr>
              <a:t>- Who / What are the future competitors / alternatives?</a:t>
            </a:r>
          </a:p>
          <a:p>
            <a:pPr algn="l">
              <a:buFontTx/>
              <a:buChar char="-"/>
            </a:pPr>
            <a:r>
              <a:rPr lang="en-US" sz="1600">
                <a:solidFill>
                  <a:srgbClr val="003399"/>
                </a:solidFill>
              </a:rPr>
              <a:t> What functional strengths are likely to become the most</a:t>
            </a:r>
          </a:p>
          <a:p>
            <a:pPr algn="l"/>
            <a:r>
              <a:rPr lang="en-US" sz="1600">
                <a:solidFill>
                  <a:srgbClr val="003399"/>
                </a:solidFill>
              </a:rPr>
              <a:t>   important in the future?</a:t>
            </a:r>
          </a:p>
        </p:txBody>
      </p:sp>
      <p:sp>
        <p:nvSpPr>
          <p:cNvPr id="125958" name="AutoShape 7"/>
          <p:cNvSpPr>
            <a:spLocks noChangeArrowheads="1"/>
          </p:cNvSpPr>
          <p:nvPr/>
        </p:nvSpPr>
        <p:spPr bwMode="auto">
          <a:xfrm>
            <a:off x="3251200" y="3027363"/>
            <a:ext cx="5740400" cy="1271587"/>
          </a:xfrm>
          <a:prstGeom prst="roundRect">
            <a:avLst>
              <a:gd name="adj" fmla="val 16667"/>
            </a:avLst>
          </a:prstGeom>
          <a:solidFill>
            <a:srgbClr val="FFFFFF"/>
          </a:solidFill>
          <a:ln w="9525">
            <a:solidFill>
              <a:srgbClr val="003399"/>
            </a:solidFill>
            <a:round/>
            <a:headEnd/>
            <a:tailEnd/>
          </a:ln>
        </p:spPr>
        <p:txBody>
          <a:bodyPr wrap="none" anchor="ctr"/>
          <a:lstStyle/>
          <a:p>
            <a:pPr algn="l"/>
            <a:r>
              <a:rPr lang="en-US" sz="1600">
                <a:solidFill>
                  <a:srgbClr val="003399"/>
                </a:solidFill>
              </a:rPr>
              <a:t>- What must we understand about alternatives / competitors? </a:t>
            </a:r>
          </a:p>
          <a:p>
            <a:pPr algn="l"/>
            <a:r>
              <a:rPr lang="en-US" sz="1400">
                <a:solidFill>
                  <a:srgbClr val="003399"/>
                </a:solidFill>
              </a:rPr>
              <a:t>(e.g. strategies, strengths, weaknesses and areas of </a:t>
            </a:r>
          </a:p>
          <a:p>
            <a:pPr algn="l"/>
            <a:r>
              <a:rPr lang="en-US" sz="1400">
                <a:solidFill>
                  <a:srgbClr val="003399"/>
                </a:solidFill>
              </a:rPr>
              <a:t>relative performance)</a:t>
            </a:r>
            <a:endParaRPr lang="en-US" sz="1600">
              <a:solidFill>
                <a:srgbClr val="003399"/>
              </a:solidFill>
            </a:endParaRPr>
          </a:p>
        </p:txBody>
      </p:sp>
      <p:sp>
        <p:nvSpPr>
          <p:cNvPr id="125959" name="AutoShape 8"/>
          <p:cNvSpPr>
            <a:spLocks noChangeArrowheads="1"/>
          </p:cNvSpPr>
          <p:nvPr/>
        </p:nvSpPr>
        <p:spPr bwMode="auto">
          <a:xfrm>
            <a:off x="3251200" y="1555750"/>
            <a:ext cx="5740400" cy="1271588"/>
          </a:xfrm>
          <a:prstGeom prst="roundRect">
            <a:avLst>
              <a:gd name="adj" fmla="val 16667"/>
            </a:avLst>
          </a:prstGeom>
          <a:solidFill>
            <a:srgbClr val="FFFFFF"/>
          </a:solidFill>
          <a:ln w="9525">
            <a:solidFill>
              <a:srgbClr val="003399"/>
            </a:solidFill>
            <a:round/>
            <a:headEnd/>
            <a:tailEnd/>
          </a:ln>
        </p:spPr>
        <p:txBody>
          <a:bodyPr wrap="none" anchor="ctr"/>
          <a:lstStyle/>
          <a:p>
            <a:pPr algn="l">
              <a:buFontTx/>
              <a:buChar char="-"/>
            </a:pPr>
            <a:r>
              <a:rPr lang="en-US" sz="1600">
                <a:solidFill>
                  <a:srgbClr val="003399"/>
                </a:solidFill>
              </a:rPr>
              <a:t> Who is offering / can offer alternatives to our services?</a:t>
            </a:r>
          </a:p>
          <a:p>
            <a:pPr algn="l">
              <a:buFontTx/>
              <a:buChar char="-"/>
            </a:pPr>
            <a:r>
              <a:rPr lang="en-US" sz="1600">
                <a:solidFill>
                  <a:srgbClr val="003399"/>
                </a:solidFill>
              </a:rPr>
              <a:t> What segments are they focusing on?</a:t>
            </a:r>
          </a:p>
          <a:p>
            <a:pPr algn="l"/>
            <a:r>
              <a:rPr lang="en-US" sz="1600">
                <a:solidFill>
                  <a:srgbClr val="003399"/>
                </a:solidFill>
              </a:rPr>
              <a:t>- What segments should we focus 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lstStyle/>
          <a:p>
            <a:pPr eaLnBrk="1" hangingPunct="1"/>
            <a:r>
              <a:rPr lang="en-US">
                <a:latin typeface="Arial" charset="0"/>
              </a:rPr>
              <a:t>Trend Analysis in 3 Steps</a:t>
            </a:r>
          </a:p>
        </p:txBody>
      </p:sp>
      <p:graphicFrame>
        <p:nvGraphicFramePr>
          <p:cNvPr id="73777" name="Group 49"/>
          <p:cNvGraphicFramePr>
            <a:graphicFrameLocks noGrp="1"/>
          </p:cNvGraphicFramePr>
          <p:nvPr>
            <p:ph idx="1"/>
            <p:extLst>
              <p:ext uri="{D42A27DB-BD31-4B8C-83A1-F6EECF244321}">
                <p14:modId xmlns:p14="http://schemas.microsoft.com/office/powerpoint/2010/main" val="4161654208"/>
              </p:ext>
            </p:extLst>
          </p:nvPr>
        </p:nvGraphicFramePr>
        <p:xfrm>
          <a:off x="457200" y="908720"/>
          <a:ext cx="8229600" cy="4864926"/>
        </p:xfrm>
        <a:graphic>
          <a:graphicData uri="http://schemas.openxmlformats.org/drawingml/2006/table">
            <a:tbl>
              <a:tblPr/>
              <a:tblGrid>
                <a:gridCol w="3826768">
                  <a:extLst>
                    <a:ext uri="{9D8B030D-6E8A-4147-A177-3AD203B41FA5}">
                      <a16:colId xmlns:a16="http://schemas.microsoft.com/office/drawing/2014/main" val="20000"/>
                    </a:ext>
                  </a:extLst>
                </a:gridCol>
                <a:gridCol w="4402832">
                  <a:extLst>
                    <a:ext uri="{9D8B030D-6E8A-4147-A177-3AD203B41FA5}">
                      <a16:colId xmlns:a16="http://schemas.microsoft.com/office/drawing/2014/main" val="20001"/>
                    </a:ext>
                  </a:extLst>
                </a:gridCol>
              </a:tblGrid>
              <a:tr h="150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3399"/>
                          </a:solidFill>
                          <a:effectLst/>
                          <a:latin typeface="Arial" charset="0"/>
                          <a:ea typeface="ＭＳ Ｐゴシック" charset="0"/>
                        </a:rPr>
                        <a:t>1. Source of Trends</a:t>
                      </a:r>
                    </a:p>
                  </a:txBody>
                  <a:tcPr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3399"/>
                          </a:solidFill>
                          <a:effectLst/>
                          <a:latin typeface="Arial" charset="0"/>
                          <a:ea typeface="ＭＳ Ｐゴシック" charset="0"/>
                        </a:rPr>
                        <a:t>- Social media</a:t>
                      </a:r>
                    </a:p>
                  </a:txBody>
                  <a:tcPr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3399"/>
                          </a:solidFill>
                          <a:effectLst/>
                          <a:latin typeface="Arial" charset="0"/>
                          <a:ea typeface="ＭＳ Ｐゴシック" charset="0"/>
                        </a:rPr>
                        <a:t>2. What is the Emerging Trend?</a:t>
                      </a:r>
                    </a:p>
                  </a:txBody>
                  <a:tcPr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3399"/>
                          </a:solidFill>
                          <a:effectLst/>
                          <a:latin typeface="Arial" charset="0"/>
                          <a:ea typeface="ＭＳ Ｐゴシック" charset="0"/>
                        </a:rPr>
                        <a:t>- </a:t>
                      </a:r>
                      <a:r>
                        <a:rPr kumimoji="0" lang="fr-CA" sz="1800" b="1" i="0" u="none" strike="noStrike" cap="none" normalizeH="0" baseline="0" dirty="0" err="1">
                          <a:ln>
                            <a:noFill/>
                          </a:ln>
                          <a:solidFill>
                            <a:srgbClr val="003399"/>
                          </a:solidFill>
                          <a:effectLst/>
                          <a:latin typeface="Arial" charset="0"/>
                          <a:ea typeface="ＭＳ Ｐゴシック" charset="0"/>
                        </a:rPr>
                        <a:t>Using</a:t>
                      </a:r>
                      <a:r>
                        <a:rPr kumimoji="0" lang="en-US" sz="1800" b="1" i="0" u="none" strike="noStrike" cap="none" normalizeH="0" baseline="0" dirty="0">
                          <a:ln>
                            <a:noFill/>
                          </a:ln>
                          <a:solidFill>
                            <a:srgbClr val="003399"/>
                          </a:solidFill>
                          <a:effectLst/>
                          <a:latin typeface="Arial" charset="0"/>
                          <a:ea typeface="ＭＳ Ｐゴシック" charset="0"/>
                        </a:rPr>
                        <a:t> </a:t>
                      </a:r>
                      <a:r>
                        <a:rPr kumimoji="0" lang="fr-CA" sz="1800" b="1" i="0" u="none" strike="noStrike" cap="none" normalizeH="0" baseline="0" dirty="0">
                          <a:ln>
                            <a:noFill/>
                          </a:ln>
                          <a:solidFill>
                            <a:srgbClr val="003399"/>
                          </a:solidFill>
                          <a:effectLst/>
                          <a:latin typeface="Arial" charset="0"/>
                          <a:ea typeface="ＭＳ Ｐゴシック" charset="0"/>
                        </a:rPr>
                        <a:t>social</a:t>
                      </a:r>
                      <a:r>
                        <a:rPr kumimoji="0" lang="en-US" sz="1800" b="1" i="0" u="none" strike="noStrike" cap="none" normalizeH="0" baseline="0" dirty="0">
                          <a:ln>
                            <a:noFill/>
                          </a:ln>
                          <a:solidFill>
                            <a:srgbClr val="003399"/>
                          </a:solidFill>
                          <a:effectLst/>
                          <a:latin typeface="Arial" charset="0"/>
                          <a:ea typeface="ＭＳ Ｐゴシック" charset="0"/>
                        </a:rPr>
                        <a:t> </a:t>
                      </a:r>
                      <a:r>
                        <a:rPr kumimoji="0" lang="fr-CA" sz="1800" b="1" i="0" u="none" strike="noStrike" cap="none" normalizeH="0" baseline="0" dirty="0">
                          <a:ln>
                            <a:noFill/>
                          </a:ln>
                          <a:solidFill>
                            <a:srgbClr val="003399"/>
                          </a:solidFill>
                          <a:effectLst/>
                          <a:latin typeface="Arial" charset="0"/>
                          <a:ea typeface="ＭＳ Ｐゴシック" charset="0"/>
                        </a:rPr>
                        <a:t>media</a:t>
                      </a:r>
                      <a:r>
                        <a:rPr kumimoji="0" lang="en-US" sz="1800" b="1" i="0" u="none" strike="noStrike" cap="none" normalizeH="0" baseline="0" dirty="0">
                          <a:ln>
                            <a:noFill/>
                          </a:ln>
                          <a:solidFill>
                            <a:srgbClr val="003399"/>
                          </a:solidFill>
                          <a:effectLst/>
                          <a:latin typeface="Arial" charset="0"/>
                          <a:ea typeface="ＭＳ Ｐゴシック" charset="0"/>
                        </a:rPr>
                        <a:t> </a:t>
                      </a:r>
                      <a:r>
                        <a:rPr kumimoji="0" lang="fr-CA" sz="1800" b="1" i="0" u="none" strike="noStrike" cap="none" normalizeH="0" baseline="0" dirty="0">
                          <a:ln>
                            <a:noFill/>
                          </a:ln>
                          <a:solidFill>
                            <a:srgbClr val="003399"/>
                          </a:solidFill>
                          <a:effectLst/>
                          <a:latin typeface="Arial" charset="0"/>
                          <a:ea typeface="ＭＳ Ｐゴシック" charset="0"/>
                        </a:rPr>
                        <a:t>as</a:t>
                      </a:r>
                      <a:r>
                        <a:rPr kumimoji="0" lang="en-US" sz="1800" b="1" i="0" u="none" strike="noStrike" cap="none" normalizeH="0" baseline="0" dirty="0">
                          <a:ln>
                            <a:noFill/>
                          </a:ln>
                          <a:solidFill>
                            <a:srgbClr val="003399"/>
                          </a:solidFill>
                          <a:effectLst/>
                          <a:latin typeface="Arial" charset="0"/>
                          <a:ea typeface="ＭＳ Ｐゴシック" charset="0"/>
                        </a:rPr>
                        <a:t> </a:t>
                      </a:r>
                      <a:r>
                        <a:rPr kumimoji="0" lang="fr-CA" sz="1800" b="1" i="0" u="none" strike="noStrike" cap="none" normalizeH="0" baseline="0" dirty="0">
                          <a:ln>
                            <a:noFill/>
                          </a:ln>
                          <a:solidFill>
                            <a:srgbClr val="003399"/>
                          </a:solidFill>
                          <a:effectLst/>
                          <a:latin typeface="Arial" charset="0"/>
                          <a:ea typeface="ＭＳ Ｐゴシック" charset="0"/>
                        </a:rPr>
                        <a:t>a </a:t>
                      </a:r>
                      <a:r>
                        <a:rPr kumimoji="0" lang="fr-CA" sz="1800" b="1" i="0" u="none" strike="noStrike" cap="none" normalizeH="0" baseline="0" dirty="0" err="1">
                          <a:ln>
                            <a:noFill/>
                          </a:ln>
                          <a:solidFill>
                            <a:srgbClr val="003399"/>
                          </a:solidFill>
                          <a:effectLst/>
                          <a:latin typeface="Arial" charset="0"/>
                          <a:ea typeface="ＭＳ Ｐゴシック" charset="0"/>
                        </a:rPr>
                        <a:t>political</a:t>
                      </a:r>
                      <a:r>
                        <a:rPr kumimoji="0" lang="fr-CA" sz="1800" b="1" i="0" u="none" strike="noStrike" cap="none" normalizeH="0" baseline="0" dirty="0">
                          <a:ln>
                            <a:noFill/>
                          </a:ln>
                          <a:solidFill>
                            <a:srgbClr val="003399"/>
                          </a:solidFill>
                          <a:effectLst/>
                          <a:latin typeface="Arial" charset="0"/>
                          <a:ea typeface="ＭＳ Ｐゴシック" charset="0"/>
                        </a:rPr>
                        <a:t> </a:t>
                      </a:r>
                      <a:r>
                        <a:rPr kumimoji="0" lang="fr-CA" sz="1800" b="1" i="0" u="none" strike="noStrike" cap="none" normalizeH="0" baseline="0" dirty="0" err="1">
                          <a:ln>
                            <a:noFill/>
                          </a:ln>
                          <a:solidFill>
                            <a:srgbClr val="003399"/>
                          </a:solidFill>
                          <a:effectLst/>
                          <a:latin typeface="Arial" charset="0"/>
                          <a:ea typeface="ＭＳ Ｐゴシック" charset="0"/>
                        </a:rPr>
                        <a:t>activist</a:t>
                      </a:r>
                      <a:r>
                        <a:rPr kumimoji="0" lang="fr-CA" sz="1800" b="1" i="0" u="none" strike="noStrike" cap="none" normalizeH="0" baseline="0" dirty="0">
                          <a:ln>
                            <a:noFill/>
                          </a:ln>
                          <a:solidFill>
                            <a:srgbClr val="003399"/>
                          </a:solidFill>
                          <a:effectLst/>
                          <a:latin typeface="Arial" charset="0"/>
                          <a:ea typeface="ＭＳ Ｐゴシック" charset="0"/>
                        </a:rPr>
                        <a:t> </a:t>
                      </a:r>
                      <a:r>
                        <a:rPr kumimoji="0" lang="fr-CA" sz="1800" b="1" i="0" u="none" strike="noStrike" cap="none" normalizeH="0" baseline="0" dirty="0" err="1">
                          <a:ln>
                            <a:noFill/>
                          </a:ln>
                          <a:solidFill>
                            <a:srgbClr val="003399"/>
                          </a:solidFill>
                          <a:effectLst/>
                          <a:latin typeface="Arial" charset="0"/>
                          <a:ea typeface="ＭＳ Ｐゴシック" charset="0"/>
                        </a:rPr>
                        <a:t>tool</a:t>
                      </a:r>
                      <a:endParaRPr kumimoji="0" lang="en-US" sz="1800" b="1" i="0" u="none" strike="noStrike" cap="none" normalizeH="0" baseline="0" dirty="0">
                        <a:ln>
                          <a:noFill/>
                        </a:ln>
                        <a:solidFill>
                          <a:srgbClr val="003399"/>
                        </a:solidFill>
                        <a:effectLst/>
                        <a:latin typeface="Arial" charset="0"/>
                        <a:ea typeface="ＭＳ Ｐゴシック" charset="0"/>
                      </a:endParaRPr>
                    </a:p>
                  </a:txBody>
                  <a:tcPr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3399"/>
                          </a:solidFill>
                          <a:effectLst/>
                          <a:latin typeface="Arial" charset="0"/>
                          <a:ea typeface="ＭＳ Ｐゴシック" charset="0"/>
                        </a:rPr>
                        <a:t>3. What’s the impact on us?</a:t>
                      </a:r>
                    </a:p>
                  </a:txBody>
                  <a:tcPr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rgbClr val="003399"/>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3399"/>
                          </a:solidFill>
                          <a:effectLst/>
                          <a:latin typeface="Arial" charset="0"/>
                          <a:ea typeface="ＭＳ Ｐゴシック" charset="0"/>
                        </a:rPr>
                        <a:t>- What is getting said on FB, Twitter, </a:t>
                      </a:r>
                      <a:r>
                        <a:rPr kumimoji="0" lang="en-US" sz="1800" b="1" i="0" u="none" strike="noStrike" cap="none" normalizeH="0" baseline="0" dirty="0" err="1">
                          <a:ln>
                            <a:noFill/>
                          </a:ln>
                          <a:solidFill>
                            <a:srgbClr val="003399"/>
                          </a:solidFill>
                          <a:effectLst/>
                          <a:latin typeface="Arial" charset="0"/>
                          <a:ea typeface="ＭＳ Ｐゴシック" charset="0"/>
                        </a:rPr>
                        <a:t>etc</a:t>
                      </a:r>
                      <a:r>
                        <a:rPr kumimoji="0" lang="en-US" sz="1800" b="1" i="0" u="none" strike="noStrike" cap="none" normalizeH="0" baseline="0" dirty="0">
                          <a:ln>
                            <a:noFill/>
                          </a:ln>
                          <a:solidFill>
                            <a:srgbClr val="003399"/>
                          </a:solidFill>
                          <a:effectLst/>
                          <a:latin typeface="Arial" charset="0"/>
                          <a:ea typeface="ＭＳ Ｐゴシック" charset="0"/>
                        </a:rPr>
                        <a:t>  is getting into mainstream media and influencing political and business decisions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rgbClr val="003399"/>
                        </a:solidFill>
                        <a:effectLst/>
                        <a:latin typeface="Arial" charset="0"/>
                        <a:ea typeface="ＭＳ Ｐゴシック" charset="0"/>
                      </a:endParaRPr>
                    </a:p>
                  </a:txBody>
                  <a:tcPr anchor="ctr" horzOverflow="overflow">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87989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nvPr>
        </p:nvSpPr>
        <p:spPr>
          <a:xfrm>
            <a:off x="179512" y="228600"/>
            <a:ext cx="8640960" cy="514350"/>
          </a:xfrm>
        </p:spPr>
        <p:txBody>
          <a:bodyPr/>
          <a:lstStyle/>
          <a:p>
            <a:r>
              <a:rPr lang="en-US" dirty="0">
                <a:latin typeface="Arial" charset="0"/>
              </a:rPr>
              <a:t>The Key to Strategic Planning: </a:t>
            </a:r>
            <a:br>
              <a:rPr lang="en-US" dirty="0">
                <a:latin typeface="Arial" charset="0"/>
              </a:rPr>
            </a:br>
            <a:r>
              <a:rPr lang="en-US" dirty="0">
                <a:latin typeface="Arial" charset="0"/>
              </a:rPr>
              <a:t>Which one strategy is likely to be the most significantly impacted?</a:t>
            </a:r>
          </a:p>
        </p:txBody>
      </p:sp>
      <p:sp>
        <p:nvSpPr>
          <p:cNvPr id="134146" name="AutoShape 4"/>
          <p:cNvSpPr>
            <a:spLocks noChangeArrowheads="1"/>
          </p:cNvSpPr>
          <p:nvPr/>
        </p:nvSpPr>
        <p:spPr bwMode="auto">
          <a:xfrm>
            <a:off x="1042988" y="1700213"/>
            <a:ext cx="2641600" cy="628650"/>
          </a:xfrm>
          <a:prstGeom prst="roundRect">
            <a:avLst>
              <a:gd name="adj" fmla="val 16667"/>
            </a:avLst>
          </a:prstGeom>
          <a:solidFill>
            <a:srgbClr val="FFFFFF"/>
          </a:solidFill>
          <a:ln w="38100">
            <a:solidFill>
              <a:srgbClr val="003399"/>
            </a:solidFill>
            <a:round/>
            <a:headEnd/>
            <a:tailEnd/>
          </a:ln>
        </p:spPr>
        <p:txBody>
          <a:bodyPr wrap="none" anchor="ctr"/>
          <a:lstStyle/>
          <a:p>
            <a:pPr marL="342900" indent="-342900"/>
            <a:r>
              <a:rPr lang="en-US" i="1">
                <a:solidFill>
                  <a:srgbClr val="003399"/>
                </a:solidFill>
              </a:rPr>
              <a:t>Customers &amp; Markets</a:t>
            </a:r>
          </a:p>
        </p:txBody>
      </p:sp>
      <p:sp>
        <p:nvSpPr>
          <p:cNvPr id="134147" name="AutoShape 6"/>
          <p:cNvSpPr>
            <a:spLocks noChangeArrowheads="1"/>
          </p:cNvSpPr>
          <p:nvPr/>
        </p:nvSpPr>
        <p:spPr bwMode="auto">
          <a:xfrm>
            <a:off x="1055688" y="3141663"/>
            <a:ext cx="2641600" cy="628650"/>
          </a:xfrm>
          <a:prstGeom prst="roundRect">
            <a:avLst>
              <a:gd name="adj" fmla="val 16667"/>
            </a:avLst>
          </a:prstGeom>
          <a:solidFill>
            <a:srgbClr val="FFFFFF"/>
          </a:solidFill>
          <a:ln w="38100">
            <a:solidFill>
              <a:srgbClr val="003399"/>
            </a:solidFill>
            <a:round/>
            <a:headEnd/>
            <a:tailEnd/>
          </a:ln>
        </p:spPr>
        <p:txBody>
          <a:bodyPr wrap="none" anchor="ctr"/>
          <a:lstStyle/>
          <a:p>
            <a:r>
              <a:rPr lang="en-US" i="1">
                <a:solidFill>
                  <a:srgbClr val="003399"/>
                </a:solidFill>
              </a:rPr>
              <a:t>Industry Dynamics</a:t>
            </a:r>
          </a:p>
        </p:txBody>
      </p:sp>
      <p:sp>
        <p:nvSpPr>
          <p:cNvPr id="134148" name="AutoShape 9"/>
          <p:cNvSpPr>
            <a:spLocks noChangeArrowheads="1"/>
          </p:cNvSpPr>
          <p:nvPr/>
        </p:nvSpPr>
        <p:spPr bwMode="auto">
          <a:xfrm>
            <a:off x="1055688" y="2420938"/>
            <a:ext cx="2641600" cy="628650"/>
          </a:xfrm>
          <a:prstGeom prst="roundRect">
            <a:avLst>
              <a:gd name="adj" fmla="val 16667"/>
            </a:avLst>
          </a:prstGeom>
          <a:solidFill>
            <a:srgbClr val="FFFFFF"/>
          </a:solidFill>
          <a:ln w="38100">
            <a:solidFill>
              <a:srgbClr val="003399"/>
            </a:solidFill>
            <a:round/>
            <a:headEnd/>
            <a:tailEnd/>
          </a:ln>
        </p:spPr>
        <p:txBody>
          <a:bodyPr wrap="none" anchor="ctr"/>
          <a:lstStyle/>
          <a:p>
            <a:pPr marL="342900" indent="-342900"/>
            <a:r>
              <a:rPr lang="en-US" i="1">
                <a:solidFill>
                  <a:srgbClr val="003399"/>
                </a:solidFill>
              </a:rPr>
              <a:t>Competitors</a:t>
            </a:r>
          </a:p>
        </p:txBody>
      </p:sp>
      <p:sp>
        <p:nvSpPr>
          <p:cNvPr id="134149" name="AutoShape 10"/>
          <p:cNvSpPr>
            <a:spLocks noChangeArrowheads="1"/>
          </p:cNvSpPr>
          <p:nvPr/>
        </p:nvSpPr>
        <p:spPr bwMode="auto">
          <a:xfrm>
            <a:off x="1055688" y="3840163"/>
            <a:ext cx="2641600" cy="628650"/>
          </a:xfrm>
          <a:prstGeom prst="roundRect">
            <a:avLst>
              <a:gd name="adj" fmla="val 16667"/>
            </a:avLst>
          </a:prstGeom>
          <a:solidFill>
            <a:srgbClr val="FFFFFF"/>
          </a:solidFill>
          <a:ln w="38100">
            <a:solidFill>
              <a:srgbClr val="003399"/>
            </a:solidFill>
            <a:round/>
            <a:headEnd/>
            <a:tailEnd/>
          </a:ln>
        </p:spPr>
        <p:txBody>
          <a:bodyPr wrap="none" anchor="ctr"/>
          <a:lstStyle/>
          <a:p>
            <a:r>
              <a:rPr lang="en-US" i="1">
                <a:solidFill>
                  <a:srgbClr val="003399"/>
                </a:solidFill>
              </a:rPr>
              <a:t>Trends</a:t>
            </a:r>
          </a:p>
        </p:txBody>
      </p:sp>
      <p:sp>
        <p:nvSpPr>
          <p:cNvPr id="134150" name="AutoShape 11"/>
          <p:cNvSpPr>
            <a:spLocks noChangeArrowheads="1"/>
          </p:cNvSpPr>
          <p:nvPr/>
        </p:nvSpPr>
        <p:spPr bwMode="auto">
          <a:xfrm>
            <a:off x="1058863" y="4581525"/>
            <a:ext cx="2641600" cy="628650"/>
          </a:xfrm>
          <a:prstGeom prst="roundRect">
            <a:avLst>
              <a:gd name="adj" fmla="val 16667"/>
            </a:avLst>
          </a:prstGeom>
          <a:solidFill>
            <a:srgbClr val="FFFFFF"/>
          </a:solidFill>
          <a:ln w="38100">
            <a:solidFill>
              <a:srgbClr val="003399"/>
            </a:solidFill>
            <a:round/>
            <a:headEnd/>
            <a:tailEnd/>
          </a:ln>
        </p:spPr>
        <p:txBody>
          <a:bodyPr wrap="none" anchor="ctr"/>
          <a:lstStyle/>
          <a:p>
            <a:r>
              <a:rPr lang="en-US" i="1">
                <a:solidFill>
                  <a:srgbClr val="003399"/>
                </a:solidFill>
              </a:rPr>
              <a:t>Best Practices</a:t>
            </a:r>
          </a:p>
        </p:txBody>
      </p:sp>
      <p:pic>
        <p:nvPicPr>
          <p:cNvPr id="134151" name="Picture 9"/>
          <p:cNvPicPr>
            <a:picLocks noChangeAspect="1"/>
          </p:cNvPicPr>
          <p:nvPr/>
        </p:nvPicPr>
        <p:blipFill>
          <a:blip r:embed="rId3">
            <a:extLst>
              <a:ext uri="{28A0092B-C50C-407E-A947-70E740481C1C}">
                <a14:useLocalDpi xmlns:a14="http://schemas.microsoft.com/office/drawing/2010/main" val="0"/>
              </a:ext>
            </a:extLst>
          </a:blip>
          <a:srcRect l="16927" t="23456" r="41537" b="15555"/>
          <a:stretch>
            <a:fillRect/>
          </a:stretch>
        </p:blipFill>
        <p:spPr bwMode="auto">
          <a:xfrm>
            <a:off x="4932363" y="773113"/>
            <a:ext cx="2236787"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52" name="Picture 10"/>
          <p:cNvPicPr>
            <a:picLocks noChangeAspect="1"/>
          </p:cNvPicPr>
          <p:nvPr/>
        </p:nvPicPr>
        <p:blipFill>
          <a:blip r:embed="rId3">
            <a:extLst>
              <a:ext uri="{28A0092B-C50C-407E-A947-70E740481C1C}">
                <a14:useLocalDpi xmlns:a14="http://schemas.microsoft.com/office/drawing/2010/main" val="0"/>
              </a:ext>
            </a:extLst>
          </a:blip>
          <a:srcRect l="60036" t="23456" b="15555"/>
          <a:stretch>
            <a:fillRect/>
          </a:stretch>
        </p:blipFill>
        <p:spPr bwMode="auto">
          <a:xfrm>
            <a:off x="4940300" y="3500438"/>
            <a:ext cx="2152650" cy="277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0" y="3208338"/>
            <a:ext cx="914400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0" algn="ctr" eaLnBrk="1" hangingPunct="1"/>
            <a:r>
              <a:rPr lang="en-US" sz="3500" i="1" dirty="0">
                <a:solidFill>
                  <a:srgbClr val="000000"/>
                </a:solidFill>
                <a:latin typeface="Arial" charset="0"/>
                <a:ea typeface="ＭＳ Ｐゴシック" charset="0"/>
              </a:rPr>
              <a:t>Schedule “A”</a:t>
            </a:r>
            <a:endParaRPr kumimoji="0" lang="en-US" sz="3500" b="1" i="1" u="none" strike="noStrike" kern="1200" cap="none" spc="0" normalizeH="0" baseline="0" noProof="0" dirty="0">
              <a:ln>
                <a:noFill/>
              </a:ln>
              <a:solidFill>
                <a:srgbClr val="000000"/>
              </a:solidFill>
              <a:effectLst/>
              <a:uLnTx/>
              <a:uFillTx/>
              <a:latin typeface="Arial" charset="0"/>
              <a:ea typeface="ＭＳ Ｐゴシック" charset="0"/>
            </a:endParaRPr>
          </a:p>
          <a:p>
            <a:pPr lvl="0" algn="ctr" eaLnBrk="1" hangingPunct="1"/>
            <a:r>
              <a:rPr lang="en-US" sz="3500" i="1" dirty="0">
                <a:solidFill>
                  <a:srgbClr val="000000"/>
                </a:solidFill>
                <a:latin typeface="Arial" charset="0"/>
                <a:ea typeface="ＭＳ Ｐゴシック" charset="0"/>
              </a:rPr>
              <a:t>The Situation Analysis</a:t>
            </a:r>
            <a:endParaRPr kumimoji="0" lang="en-US" sz="3500" b="1" i="1"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93191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US">
                <a:latin typeface="Arial" charset="0"/>
              </a:rPr>
              <a:t>Day One Deliverable: The Situation Analysis</a:t>
            </a:r>
          </a:p>
        </p:txBody>
      </p:sp>
      <p:sp>
        <p:nvSpPr>
          <p:cNvPr id="82953" name="Oval 9"/>
          <p:cNvSpPr>
            <a:spLocks noChangeArrowheads="1"/>
          </p:cNvSpPr>
          <p:nvPr/>
        </p:nvSpPr>
        <p:spPr bwMode="auto">
          <a:xfrm>
            <a:off x="899592" y="1556792"/>
            <a:ext cx="1727200" cy="971550"/>
          </a:xfrm>
          <a:prstGeom prst="ellipse">
            <a:avLst/>
          </a:prstGeom>
          <a:solidFill>
            <a:srgbClr val="FFFFFF"/>
          </a:solidFill>
          <a:ln w="9525">
            <a:solidFill>
              <a:schemeClr val="tx1"/>
            </a:solidFill>
            <a:round/>
            <a:headEnd/>
            <a:tailEnd/>
          </a:ln>
        </p:spPr>
        <p:txBody>
          <a:bodyPr wrap="none" anchor="ctr"/>
          <a:lstStyle/>
          <a:p>
            <a:r>
              <a:rPr lang="en-US" sz="2400" b="1" dirty="0">
                <a:solidFill>
                  <a:srgbClr val="003399"/>
                </a:solidFill>
              </a:rPr>
              <a:t>Day 1</a:t>
            </a:r>
          </a:p>
        </p:txBody>
      </p:sp>
      <p:sp>
        <p:nvSpPr>
          <p:cNvPr id="82954" name="Oval 10"/>
          <p:cNvSpPr>
            <a:spLocks noChangeArrowheads="1"/>
          </p:cNvSpPr>
          <p:nvPr/>
        </p:nvSpPr>
        <p:spPr bwMode="auto">
          <a:xfrm>
            <a:off x="909638" y="2857500"/>
            <a:ext cx="1727200" cy="971550"/>
          </a:xfrm>
          <a:prstGeom prst="ellipse">
            <a:avLst/>
          </a:prstGeom>
          <a:noFill/>
          <a:ln w="9525">
            <a:solidFill>
              <a:srgbClr val="969696"/>
            </a:solidFill>
            <a:round/>
            <a:headEnd/>
            <a:tailEnd/>
          </a:ln>
        </p:spPr>
        <p:txBody>
          <a:bodyPr wrap="none" anchor="ctr"/>
          <a:lstStyle/>
          <a:p>
            <a:r>
              <a:rPr lang="en-US" sz="2400" b="1" dirty="0">
                <a:solidFill>
                  <a:srgbClr val="969696"/>
                </a:solidFill>
              </a:rPr>
              <a:t>Day 2</a:t>
            </a:r>
          </a:p>
        </p:txBody>
      </p:sp>
      <p:sp>
        <p:nvSpPr>
          <p:cNvPr id="82955" name="Oval 11"/>
          <p:cNvSpPr>
            <a:spLocks noChangeArrowheads="1"/>
          </p:cNvSpPr>
          <p:nvPr/>
        </p:nvSpPr>
        <p:spPr bwMode="auto">
          <a:xfrm>
            <a:off x="909638" y="4057650"/>
            <a:ext cx="1727200" cy="971550"/>
          </a:xfrm>
          <a:prstGeom prst="ellipse">
            <a:avLst/>
          </a:prstGeom>
          <a:noFill/>
          <a:ln w="9525">
            <a:solidFill>
              <a:srgbClr val="969696"/>
            </a:solidFill>
            <a:round/>
            <a:headEnd/>
            <a:tailEnd/>
          </a:ln>
        </p:spPr>
        <p:txBody>
          <a:bodyPr wrap="none" anchor="ctr"/>
          <a:lstStyle/>
          <a:p>
            <a:r>
              <a:rPr lang="en-US" sz="2400" b="1" dirty="0">
                <a:solidFill>
                  <a:srgbClr val="969696"/>
                </a:solidFill>
              </a:rPr>
              <a:t>Day 3</a:t>
            </a:r>
          </a:p>
        </p:txBody>
      </p:sp>
      <p:sp>
        <p:nvSpPr>
          <p:cNvPr id="82956" name="Text Box 12"/>
          <p:cNvSpPr txBox="1">
            <a:spLocks noChangeArrowheads="1"/>
          </p:cNvSpPr>
          <p:nvPr/>
        </p:nvSpPr>
        <p:spPr bwMode="auto">
          <a:xfrm>
            <a:off x="3043238" y="1844824"/>
            <a:ext cx="4041775" cy="427037"/>
          </a:xfrm>
          <a:prstGeom prst="rect">
            <a:avLst/>
          </a:prstGeom>
          <a:solidFill>
            <a:srgbClr val="FFFFFF"/>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200" b="1" dirty="0">
                <a:solidFill>
                  <a:srgbClr val="003399"/>
                </a:solidFill>
              </a:rPr>
              <a:t>Produce a </a:t>
            </a:r>
            <a:r>
              <a:rPr lang="en-US" sz="2200" b="1" i="1" dirty="0">
                <a:solidFill>
                  <a:srgbClr val="003399"/>
                </a:solidFill>
              </a:rPr>
              <a:t>Situation Analysis</a:t>
            </a:r>
            <a:endParaRPr lang="en-US" sz="2200" b="1" dirty="0">
              <a:solidFill>
                <a:srgbClr val="003399"/>
              </a:solidFill>
            </a:endParaRPr>
          </a:p>
        </p:txBody>
      </p:sp>
      <p:sp>
        <p:nvSpPr>
          <p:cNvPr id="82957" name="Text Box 13"/>
          <p:cNvSpPr txBox="1">
            <a:spLocks noChangeArrowheads="1"/>
          </p:cNvSpPr>
          <p:nvPr/>
        </p:nvSpPr>
        <p:spPr bwMode="auto">
          <a:xfrm>
            <a:off x="3038475" y="3176588"/>
            <a:ext cx="34798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200" b="1" dirty="0">
                <a:solidFill>
                  <a:schemeClr val="tx2">
                    <a:lumMod val="50000"/>
                  </a:schemeClr>
                </a:solidFill>
              </a:rPr>
              <a:t>Produce a </a:t>
            </a:r>
            <a:r>
              <a:rPr lang="en-US" sz="2200" b="1" i="1" dirty="0">
                <a:solidFill>
                  <a:schemeClr val="tx2">
                    <a:lumMod val="50000"/>
                  </a:schemeClr>
                </a:solidFill>
              </a:rPr>
              <a:t>Strategic Plan</a:t>
            </a:r>
            <a:endParaRPr lang="en-US" sz="2200" b="1" dirty="0">
              <a:solidFill>
                <a:schemeClr val="tx2">
                  <a:lumMod val="50000"/>
                </a:schemeClr>
              </a:solidFill>
            </a:endParaRPr>
          </a:p>
        </p:txBody>
      </p:sp>
      <p:sp>
        <p:nvSpPr>
          <p:cNvPr id="82958" name="Text Box 14"/>
          <p:cNvSpPr txBox="1">
            <a:spLocks noChangeArrowheads="1"/>
          </p:cNvSpPr>
          <p:nvPr/>
        </p:nvSpPr>
        <p:spPr bwMode="auto">
          <a:xfrm>
            <a:off x="3043238" y="4376738"/>
            <a:ext cx="49784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200" b="1">
                <a:solidFill>
                  <a:schemeClr val="tx2">
                    <a:lumMod val="50000"/>
                  </a:schemeClr>
                </a:solidFill>
              </a:rPr>
              <a:t>Produce a </a:t>
            </a:r>
            <a:r>
              <a:rPr lang="en-US" sz="2200" b="1" i="1">
                <a:solidFill>
                  <a:schemeClr val="tx2">
                    <a:lumMod val="50000"/>
                  </a:schemeClr>
                </a:solidFill>
              </a:rPr>
              <a:t>Business Plan</a:t>
            </a:r>
            <a:endParaRPr lang="en-US" sz="2200" b="1">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95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9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9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9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9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3" grpId="0" animBg="1"/>
      <p:bldP spid="82954" grpId="0" animBg="1"/>
      <p:bldP spid="82955" grpId="0" animBg="1"/>
      <p:bldP spid="82956" grpId="0" animBg="1"/>
      <p:bldP spid="82957" grpId="0"/>
      <p:bldP spid="8295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p:txBody>
          <a:bodyPr/>
          <a:lstStyle/>
          <a:p>
            <a:pPr eaLnBrk="1" hangingPunct="1"/>
            <a:r>
              <a:rPr lang="en-US" dirty="0">
                <a:latin typeface="Arial" charset="0"/>
              </a:rPr>
              <a:t>Day One Wrap Up </a:t>
            </a:r>
          </a:p>
        </p:txBody>
      </p:sp>
      <p:sp>
        <p:nvSpPr>
          <p:cNvPr id="2" name="TextBox 1"/>
          <p:cNvSpPr txBox="1"/>
          <p:nvPr/>
        </p:nvSpPr>
        <p:spPr>
          <a:xfrm>
            <a:off x="395536" y="1628800"/>
            <a:ext cx="8496944" cy="3754874"/>
          </a:xfrm>
          <a:prstGeom prst="rect">
            <a:avLst/>
          </a:prstGeom>
          <a:solidFill>
            <a:srgbClr val="FFFFFF"/>
          </a:solidFill>
        </p:spPr>
        <p:txBody>
          <a:bodyPr wrap="square">
            <a:spAutoFit/>
          </a:bodyPr>
          <a:lstStyle/>
          <a:p>
            <a:pPr algn="l">
              <a:defRPr/>
            </a:pPr>
            <a:r>
              <a:rPr lang="en-US" sz="2000" b="1" dirty="0">
                <a:solidFill>
                  <a:schemeClr val="accent3">
                    <a:lumMod val="50000"/>
                  </a:schemeClr>
                </a:solidFill>
              </a:rPr>
              <a:t>Module 1   </a:t>
            </a:r>
            <a:r>
              <a:rPr lang="en-US" sz="2000" dirty="0">
                <a:solidFill>
                  <a:schemeClr val="accent3">
                    <a:lumMod val="50000"/>
                  </a:schemeClr>
                </a:solidFill>
              </a:rPr>
              <a:t>	Strategy is a choice of action</a:t>
            </a:r>
          </a:p>
          <a:p>
            <a:pPr algn="l">
              <a:defRPr/>
            </a:pPr>
            <a:endParaRPr lang="en-US" sz="2000" dirty="0">
              <a:solidFill>
                <a:schemeClr val="accent3">
                  <a:lumMod val="50000"/>
                </a:schemeClr>
              </a:solidFill>
            </a:endParaRPr>
          </a:p>
          <a:p>
            <a:pPr algn="l">
              <a:defRPr/>
            </a:pPr>
            <a:r>
              <a:rPr lang="en-US" sz="2000" b="1" dirty="0">
                <a:solidFill>
                  <a:schemeClr val="accent3">
                    <a:lumMod val="50000"/>
                  </a:schemeClr>
                </a:solidFill>
              </a:rPr>
              <a:t>Module 2</a:t>
            </a:r>
            <a:r>
              <a:rPr lang="en-US" sz="2000" dirty="0">
                <a:solidFill>
                  <a:schemeClr val="accent3">
                    <a:lumMod val="50000"/>
                  </a:schemeClr>
                </a:solidFill>
              </a:rPr>
              <a:t>	8 strategies &amp; 3 types of strategy in every organization		</a:t>
            </a:r>
          </a:p>
          <a:p>
            <a:pPr algn="l">
              <a:defRPr/>
            </a:pPr>
            <a:r>
              <a:rPr lang="en-US" sz="2000" b="1" dirty="0">
                <a:solidFill>
                  <a:schemeClr val="accent3">
                    <a:lumMod val="50000"/>
                  </a:schemeClr>
                </a:solidFill>
              </a:rPr>
              <a:t>Module 3</a:t>
            </a:r>
            <a:r>
              <a:rPr lang="en-US" sz="2000" dirty="0">
                <a:solidFill>
                  <a:schemeClr val="accent3">
                    <a:lumMod val="50000"/>
                  </a:schemeClr>
                </a:solidFill>
              </a:rPr>
              <a:t>	The 8/3 model enables a focused discussion of strategy </a:t>
            </a:r>
          </a:p>
          <a:p>
            <a:pPr algn="l">
              <a:defRPr/>
            </a:pPr>
            <a:endParaRPr lang="en-US" sz="2000" dirty="0">
              <a:solidFill>
                <a:schemeClr val="accent3">
                  <a:lumMod val="50000"/>
                </a:schemeClr>
              </a:solidFill>
            </a:endParaRPr>
          </a:p>
          <a:p>
            <a:pPr algn="l">
              <a:defRPr/>
            </a:pPr>
            <a:r>
              <a:rPr lang="en-US" sz="2000" b="1" dirty="0">
                <a:solidFill>
                  <a:schemeClr val="accent3">
                    <a:lumMod val="50000"/>
                  </a:schemeClr>
                </a:solidFill>
              </a:rPr>
              <a:t>Module 4</a:t>
            </a:r>
            <a:r>
              <a:rPr lang="en-US" sz="2000" dirty="0">
                <a:solidFill>
                  <a:schemeClr val="accent3">
                    <a:lumMod val="50000"/>
                  </a:schemeClr>
                </a:solidFill>
              </a:rPr>
              <a:t>	Expectations for change drive strategic planning</a:t>
            </a:r>
          </a:p>
          <a:p>
            <a:pPr algn="l">
              <a:defRPr/>
            </a:pPr>
            <a:endParaRPr lang="en-US" sz="2000" dirty="0">
              <a:solidFill>
                <a:schemeClr val="accent3">
                  <a:lumMod val="50000"/>
                </a:schemeClr>
              </a:solidFill>
            </a:endParaRPr>
          </a:p>
          <a:p>
            <a:pPr algn="l">
              <a:defRPr/>
            </a:pPr>
            <a:r>
              <a:rPr lang="en-US" sz="2000" b="1" dirty="0">
                <a:solidFill>
                  <a:schemeClr val="accent3">
                    <a:lumMod val="50000"/>
                  </a:schemeClr>
                </a:solidFill>
              </a:rPr>
              <a:t>Module 5</a:t>
            </a:r>
            <a:r>
              <a:rPr lang="en-US" sz="2000" dirty="0">
                <a:solidFill>
                  <a:schemeClr val="accent3">
                    <a:lumMod val="50000"/>
                  </a:schemeClr>
                </a:solidFill>
              </a:rPr>
              <a:t>	Internal situation analysis can identify external factors</a:t>
            </a:r>
          </a:p>
          <a:p>
            <a:pPr algn="l">
              <a:defRPr/>
            </a:pPr>
            <a:endParaRPr lang="en-US" sz="2000" dirty="0">
              <a:solidFill>
                <a:schemeClr val="accent3">
                  <a:lumMod val="50000"/>
                </a:schemeClr>
              </a:solidFill>
            </a:endParaRPr>
          </a:p>
          <a:p>
            <a:pPr algn="l">
              <a:defRPr/>
            </a:pPr>
            <a:r>
              <a:rPr lang="en-US" sz="2000" b="1" dirty="0">
                <a:solidFill>
                  <a:schemeClr val="accent3">
                    <a:lumMod val="50000"/>
                  </a:schemeClr>
                </a:solidFill>
              </a:rPr>
              <a:t>Module 6</a:t>
            </a:r>
            <a:r>
              <a:rPr lang="en-US" sz="2000" dirty="0">
                <a:solidFill>
                  <a:schemeClr val="accent3">
                    <a:lumMod val="50000"/>
                  </a:schemeClr>
                </a:solidFill>
              </a:rPr>
              <a:t>	External factors are the driver of all strategy decisions</a:t>
            </a:r>
          </a:p>
          <a:p>
            <a:pPr marL="342900" indent="-342900" algn="l">
              <a:buFontTx/>
              <a:buAutoNum type="arabicPeriod" startAt="3"/>
              <a:defRPr/>
            </a:pPr>
            <a:endParaRPr lang="en-US" dirty="0">
              <a:solidFill>
                <a:schemeClr val="accent3">
                  <a:lumMod val="50000"/>
                </a:schemeClr>
              </a:solidFill>
            </a:endParaRPr>
          </a:p>
        </p:txBody>
      </p:sp>
    </p:spTree>
    <p:extLst>
      <p:ext uri="{BB962C8B-B14F-4D97-AF65-F5344CB8AC3E}">
        <p14:creationId xmlns:p14="http://schemas.microsoft.com/office/powerpoint/2010/main" val="706454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691680" y="1484784"/>
            <a:ext cx="7452320" cy="3024336"/>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0289" name="Rectangle 2"/>
          <p:cNvSpPr>
            <a:spLocks noGrp="1" noChangeArrowheads="1"/>
          </p:cNvSpPr>
          <p:nvPr>
            <p:ph type="title"/>
          </p:nvPr>
        </p:nvSpPr>
        <p:spPr/>
        <p:txBody>
          <a:bodyPr/>
          <a:lstStyle/>
          <a:p>
            <a:pPr eaLnBrk="1" hangingPunct="1"/>
            <a:r>
              <a:rPr lang="en-US">
                <a:latin typeface="Arial" charset="0"/>
              </a:rPr>
              <a:t>Day Two – Preparation</a:t>
            </a:r>
          </a:p>
        </p:txBody>
      </p:sp>
      <p:sp>
        <p:nvSpPr>
          <p:cNvPr id="140290" name="Rectangle 11"/>
          <p:cNvSpPr>
            <a:spLocks noGrp="1" noChangeArrowheads="1"/>
          </p:cNvSpPr>
          <p:nvPr>
            <p:ph type="body" idx="1"/>
          </p:nvPr>
        </p:nvSpPr>
        <p:spPr>
          <a:xfrm>
            <a:off x="1115616" y="1412776"/>
            <a:ext cx="7003504" cy="3390900"/>
          </a:xfrm>
          <a:noFill/>
        </p:spPr>
        <p:txBody>
          <a:bodyPr/>
          <a:lstStyle/>
          <a:p>
            <a:pPr eaLnBrk="1" hangingPunct="1"/>
            <a:endParaRPr lang="en-US" sz="2000" b="0" dirty="0">
              <a:latin typeface="Arial" charset="0"/>
            </a:endParaRPr>
          </a:p>
          <a:p>
            <a:pPr eaLnBrk="1" hangingPunct="1"/>
            <a:r>
              <a:rPr lang="en-US" sz="2000" b="0" dirty="0">
                <a:latin typeface="Arial" charset="0"/>
              </a:rPr>
              <a:t>- 	Review the Day 2 Binder Materials</a:t>
            </a:r>
          </a:p>
          <a:p>
            <a:pPr eaLnBrk="1" hangingPunct="1"/>
            <a:endParaRPr lang="en-US" sz="2000" b="0" dirty="0">
              <a:latin typeface="Arial" charset="0"/>
            </a:endParaRPr>
          </a:p>
          <a:p>
            <a:pPr eaLnBrk="1" hangingPunct="1">
              <a:buFontTx/>
              <a:buChar char="-"/>
            </a:pPr>
            <a:r>
              <a:rPr lang="en-US" sz="2000" b="0" dirty="0">
                <a:latin typeface="Arial" charset="0"/>
              </a:rPr>
              <a:t>Identify the top 3 external factors you believe Tarion must address because those factors will  impact Tarion the most significantly over the next 3 to 5 years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pPr eaLnBrk="1" hangingPunct="1"/>
            <a:r>
              <a:rPr lang="en-US" dirty="0">
                <a:latin typeface="Arial" charset="0"/>
              </a:rPr>
              <a:t>Day One Schedule</a:t>
            </a:r>
          </a:p>
        </p:txBody>
      </p:sp>
      <p:sp>
        <p:nvSpPr>
          <p:cNvPr id="6" name="Text Box 3">
            <a:extLst>
              <a:ext uri="{FF2B5EF4-FFF2-40B4-BE49-F238E27FC236}">
                <a16:creationId xmlns:a16="http://schemas.microsoft.com/office/drawing/2014/main" id="{D3D2C6A6-4296-FC41-B0DC-CB745AEB44FA}"/>
              </a:ext>
            </a:extLst>
          </p:cNvPr>
          <p:cNvSpPr txBox="1">
            <a:spLocks noChangeArrowheads="1"/>
          </p:cNvSpPr>
          <p:nvPr/>
        </p:nvSpPr>
        <p:spPr bwMode="auto">
          <a:xfrm>
            <a:off x="1259632" y="1264399"/>
            <a:ext cx="6768752" cy="4108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b="1" dirty="0">
              <a:solidFill>
                <a:srgbClr val="003399"/>
              </a:solidFill>
            </a:endParaRPr>
          </a:p>
          <a:p>
            <a:pPr algn="just" eaLnBrk="1" hangingPunct="1">
              <a:spcBef>
                <a:spcPct val="50000"/>
              </a:spcBef>
            </a:pPr>
            <a:r>
              <a:rPr lang="en-US" sz="1800" dirty="0">
                <a:solidFill>
                  <a:srgbClr val="003399"/>
                </a:solidFill>
              </a:rPr>
              <a:t>9 – 10		Introductions and Defining Strategy</a:t>
            </a:r>
          </a:p>
          <a:p>
            <a:pPr algn="l" eaLnBrk="1" hangingPunct="1">
              <a:spcBef>
                <a:spcPct val="50000"/>
              </a:spcBef>
            </a:pPr>
            <a:r>
              <a:rPr lang="en-US" sz="1800" dirty="0">
                <a:solidFill>
                  <a:srgbClr val="003399"/>
                </a:solidFill>
              </a:rPr>
              <a:t>10:10 – 11	The Strategy System</a:t>
            </a:r>
          </a:p>
          <a:p>
            <a:pPr algn="l" eaLnBrk="1" hangingPunct="1">
              <a:spcBef>
                <a:spcPct val="50000"/>
              </a:spcBef>
            </a:pPr>
            <a:r>
              <a:rPr lang="en-US" sz="1800" dirty="0">
                <a:solidFill>
                  <a:srgbClr val="003399"/>
                </a:solidFill>
              </a:rPr>
              <a:t>11:10 - 12	Using the Strategy Model	</a:t>
            </a:r>
          </a:p>
          <a:p>
            <a:pPr algn="just" eaLnBrk="1" hangingPunct="1">
              <a:spcBef>
                <a:spcPct val="50000"/>
              </a:spcBef>
            </a:pPr>
            <a:r>
              <a:rPr lang="en-US" sz="1800" dirty="0">
                <a:solidFill>
                  <a:srgbClr val="003399"/>
                </a:solidFill>
              </a:rPr>
              <a:t>12 -1:00		Lunch</a:t>
            </a:r>
          </a:p>
          <a:p>
            <a:pPr algn="just" eaLnBrk="1" hangingPunct="1">
              <a:spcBef>
                <a:spcPct val="50000"/>
              </a:spcBef>
            </a:pPr>
            <a:r>
              <a:rPr lang="en-US" sz="1800" dirty="0">
                <a:solidFill>
                  <a:srgbClr val="003399"/>
                </a:solidFill>
              </a:rPr>
              <a:t>1 - 1:50		Getting Ready for Planning</a:t>
            </a:r>
          </a:p>
          <a:p>
            <a:pPr algn="just" eaLnBrk="1" hangingPunct="1">
              <a:spcBef>
                <a:spcPct val="50000"/>
              </a:spcBef>
            </a:pPr>
            <a:r>
              <a:rPr lang="en-US" sz="1800" dirty="0">
                <a:solidFill>
                  <a:srgbClr val="003399"/>
                </a:solidFill>
              </a:rPr>
              <a:t>2 - 2:50		The Internal Assessment</a:t>
            </a:r>
          </a:p>
          <a:p>
            <a:pPr algn="just" eaLnBrk="1" hangingPunct="1">
              <a:spcBef>
                <a:spcPct val="50000"/>
              </a:spcBef>
            </a:pPr>
            <a:r>
              <a:rPr lang="en-US" sz="1800" dirty="0">
                <a:solidFill>
                  <a:srgbClr val="003399"/>
                </a:solidFill>
              </a:rPr>
              <a:t>3 - 3:45		The External Assessment</a:t>
            </a:r>
          </a:p>
          <a:p>
            <a:pPr algn="just" eaLnBrk="1" hangingPunct="1">
              <a:spcBef>
                <a:spcPct val="50000"/>
              </a:spcBef>
            </a:pPr>
            <a:r>
              <a:rPr lang="en-US" sz="1800" dirty="0">
                <a:solidFill>
                  <a:srgbClr val="003399"/>
                </a:solidFill>
              </a:rPr>
              <a:t>3:45 - 4		The Situational Analysis</a:t>
            </a:r>
          </a:p>
          <a:p>
            <a:pPr algn="just" eaLnBrk="1" hangingPunct="1">
              <a:spcBef>
                <a:spcPct val="50000"/>
              </a:spcBef>
            </a:pPr>
            <a:endParaRPr lang="en-US" sz="1800" dirty="0">
              <a:solidFill>
                <a:srgbClr val="003399"/>
              </a:solidFill>
            </a:endParaRPr>
          </a:p>
        </p:txBody>
      </p:sp>
    </p:spTree>
    <p:extLst>
      <p:ext uri="{BB962C8B-B14F-4D97-AF65-F5344CB8AC3E}">
        <p14:creationId xmlns:p14="http://schemas.microsoft.com/office/powerpoint/2010/main" val="557032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CA" dirty="0">
                <a:latin typeface="Arial" charset="0"/>
              </a:rPr>
              <a:t>Top of Mind</a:t>
            </a:r>
          </a:p>
        </p:txBody>
      </p:sp>
      <p:sp>
        <p:nvSpPr>
          <p:cNvPr id="14338" name="Rectangle 4"/>
          <p:cNvSpPr txBox="1">
            <a:spLocks noChangeArrowheads="1"/>
          </p:cNvSpPr>
          <p:nvPr/>
        </p:nvSpPr>
        <p:spPr bwMode="auto">
          <a:xfrm>
            <a:off x="838200" y="1828800"/>
            <a:ext cx="769620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tabLst>
                <a:tab pos="152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1524000" algn="l"/>
              </a:tabLst>
              <a:defRPr sz="2400">
                <a:solidFill>
                  <a:schemeClr val="tx1"/>
                </a:solidFill>
                <a:latin typeface="Arial" charset="0"/>
                <a:ea typeface="ＭＳ Ｐゴシック" charset="0"/>
              </a:defRPr>
            </a:lvl2pPr>
            <a:lvl3pPr marL="1143000" indent="-228600" eaLnBrk="0" hangingPunct="0">
              <a:tabLst>
                <a:tab pos="1524000" algn="l"/>
              </a:tabLst>
              <a:defRPr sz="2400">
                <a:solidFill>
                  <a:schemeClr val="tx1"/>
                </a:solidFill>
                <a:latin typeface="Arial" charset="0"/>
                <a:ea typeface="ＭＳ Ｐゴシック" charset="0"/>
              </a:defRPr>
            </a:lvl3pPr>
            <a:lvl4pPr marL="1600200" indent="-228600" eaLnBrk="0" hangingPunct="0">
              <a:tabLst>
                <a:tab pos="1524000" algn="l"/>
              </a:tabLst>
              <a:defRPr sz="2400">
                <a:solidFill>
                  <a:schemeClr val="tx1"/>
                </a:solidFill>
                <a:latin typeface="Arial" charset="0"/>
                <a:ea typeface="ＭＳ Ｐゴシック" charset="0"/>
              </a:defRPr>
            </a:lvl4pPr>
            <a:lvl5pPr marL="2057400" indent="-228600" eaLnBrk="0" hangingPunct="0">
              <a:tabLst>
                <a:tab pos="1524000"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1524000"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1524000"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1524000"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1524000" algn="l"/>
              </a:tabLst>
              <a:defRPr sz="2400">
                <a:solidFill>
                  <a:schemeClr val="tx1"/>
                </a:solidFill>
                <a:latin typeface="Arial" charset="0"/>
                <a:ea typeface="ＭＳ Ｐゴシック" charset="0"/>
              </a:defRPr>
            </a:lvl9pPr>
          </a:lstStyle>
          <a:p>
            <a:pPr algn="l">
              <a:lnSpc>
                <a:spcPct val="90000"/>
              </a:lnSpc>
              <a:spcBef>
                <a:spcPct val="20000"/>
              </a:spcBef>
            </a:pPr>
            <a:r>
              <a:rPr lang="en-CA" sz="2800">
                <a:solidFill>
                  <a:srgbClr val="003399"/>
                </a:solidFill>
                <a:cs typeface="Arial" charset="0"/>
              </a:rPr>
              <a:t>-</a:t>
            </a:r>
          </a:p>
          <a:p>
            <a:pPr algn="l">
              <a:lnSpc>
                <a:spcPct val="90000"/>
              </a:lnSpc>
              <a:spcBef>
                <a:spcPct val="20000"/>
              </a:spcBef>
            </a:pPr>
            <a:endParaRPr lang="en-CA" sz="2800">
              <a:solidFill>
                <a:srgbClr val="003399"/>
              </a:solidFill>
              <a:cs typeface="Arial" charset="0"/>
            </a:endParaRPr>
          </a:p>
          <a:p>
            <a:pPr algn="l">
              <a:lnSpc>
                <a:spcPct val="90000"/>
              </a:lnSpc>
              <a:spcBef>
                <a:spcPct val="20000"/>
              </a:spcBef>
            </a:pPr>
            <a:r>
              <a:rPr lang="en-CA" sz="2800">
                <a:solidFill>
                  <a:srgbClr val="003399"/>
                </a:solidFill>
                <a:cs typeface="Arial" charset="0"/>
              </a:rPr>
              <a:t>-</a:t>
            </a:r>
          </a:p>
          <a:p>
            <a:pPr algn="l">
              <a:lnSpc>
                <a:spcPct val="90000"/>
              </a:lnSpc>
              <a:spcBef>
                <a:spcPct val="20000"/>
              </a:spcBef>
            </a:pPr>
            <a:endParaRPr lang="en-CA" sz="2800">
              <a:solidFill>
                <a:srgbClr val="003399"/>
              </a:solidFill>
              <a:cs typeface="Arial" charset="0"/>
            </a:endParaRPr>
          </a:p>
          <a:p>
            <a:pPr algn="l">
              <a:lnSpc>
                <a:spcPct val="90000"/>
              </a:lnSpc>
              <a:spcBef>
                <a:spcPct val="20000"/>
              </a:spcBef>
            </a:pPr>
            <a:r>
              <a:rPr lang="en-CA" sz="2800">
                <a:solidFill>
                  <a:srgbClr val="003399"/>
                </a:solidFill>
                <a:cs typeface="Arial" charset="0"/>
              </a:rPr>
              <a:t>-</a:t>
            </a:r>
          </a:p>
          <a:p>
            <a:pPr algn="l">
              <a:lnSpc>
                <a:spcPct val="90000"/>
              </a:lnSpc>
              <a:spcBef>
                <a:spcPct val="20000"/>
              </a:spcBef>
            </a:pPr>
            <a:endParaRPr lang="en-CA" sz="2800">
              <a:solidFill>
                <a:srgbClr val="003399"/>
              </a:solidFill>
              <a:cs typeface="Arial" charset="0"/>
            </a:endParaRPr>
          </a:p>
          <a:p>
            <a:pPr algn="l">
              <a:lnSpc>
                <a:spcPct val="90000"/>
              </a:lnSpc>
              <a:spcBef>
                <a:spcPct val="20000"/>
              </a:spcBef>
            </a:pPr>
            <a:r>
              <a:rPr lang="en-CA" sz="2800">
                <a:solidFill>
                  <a:srgbClr val="003399"/>
                </a:solidFill>
                <a:cs typeface="Arial" charset="0"/>
              </a:rPr>
              <a:t>-</a:t>
            </a:r>
            <a:endParaRPr lang="en-US" sz="2800">
              <a:solidFill>
                <a:srgbClr val="003399"/>
              </a:solidFill>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atin typeface="Arial" charset="0"/>
              </a:rPr>
              <a:t>Course Objectives</a:t>
            </a:r>
          </a:p>
        </p:txBody>
      </p:sp>
      <p:sp>
        <p:nvSpPr>
          <p:cNvPr id="16387" name="Rectangle 1"/>
          <p:cNvSpPr>
            <a:spLocks noChangeArrowheads="1"/>
          </p:cNvSpPr>
          <p:nvPr/>
        </p:nvSpPr>
        <p:spPr bwMode="auto">
          <a:xfrm>
            <a:off x="971550" y="2209800"/>
            <a:ext cx="8208962" cy="1939925"/>
          </a:xfrm>
          <a:prstGeom prst="rect">
            <a:avLst/>
          </a:prstGeom>
          <a:solidFill>
            <a:srgbClr val="FFFFFF"/>
          </a:solidFill>
          <a:ln>
            <a:noFill/>
          </a:ln>
          <a:extLst/>
        </p:spPr>
        <p:txBody>
          <a:bodyPr>
            <a:spAutoFit/>
          </a:bodyPr>
          <a:lstStyle/>
          <a:p>
            <a:pPr marL="342900" indent="-342900" algn="l">
              <a:buFont typeface="Arial" charset="0"/>
              <a:buAutoNum type="arabicPeriod"/>
            </a:pPr>
            <a:r>
              <a:rPr lang="en-US" sz="2400" dirty="0">
                <a:solidFill>
                  <a:srgbClr val="003399"/>
                </a:solidFill>
              </a:rPr>
              <a:t>How to prepare and to evaluate a situation analysis</a:t>
            </a:r>
          </a:p>
          <a:p>
            <a:pPr marL="342900" indent="-342900" algn="l">
              <a:buFont typeface="Arial" charset="0"/>
              <a:buAutoNum type="arabicPeriod"/>
            </a:pPr>
            <a:endParaRPr lang="en-US" sz="2400" dirty="0">
              <a:solidFill>
                <a:srgbClr val="003399"/>
              </a:solidFill>
            </a:endParaRPr>
          </a:p>
          <a:p>
            <a:pPr marL="342900" indent="-342900" algn="l">
              <a:buFont typeface="Arial" charset="0"/>
              <a:buAutoNum type="arabicPeriod"/>
            </a:pPr>
            <a:r>
              <a:rPr lang="en-US" sz="2400" dirty="0">
                <a:solidFill>
                  <a:srgbClr val="003399"/>
                </a:solidFill>
              </a:rPr>
              <a:t>How to prepare and to evaluate a strategic plan</a:t>
            </a:r>
          </a:p>
          <a:p>
            <a:pPr marL="342900" indent="-342900" algn="l">
              <a:buFont typeface="Arial" charset="0"/>
              <a:buAutoNum type="arabicPeriod"/>
            </a:pPr>
            <a:endParaRPr lang="en-US" sz="2400" dirty="0">
              <a:solidFill>
                <a:srgbClr val="003399"/>
              </a:solidFill>
            </a:endParaRPr>
          </a:p>
          <a:p>
            <a:pPr marL="342900" indent="-342900" algn="l">
              <a:buFont typeface="Arial" charset="0"/>
              <a:buAutoNum type="arabicPeriod"/>
            </a:pPr>
            <a:r>
              <a:rPr lang="en-US" sz="2400" dirty="0">
                <a:solidFill>
                  <a:srgbClr val="003399"/>
                </a:solidFill>
              </a:rPr>
              <a:t>How to prepare and to evaluate a business plan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Arial" charset="0"/>
              </a:rPr>
              <a:t>Course Deliverables</a:t>
            </a:r>
          </a:p>
        </p:txBody>
      </p:sp>
      <p:grpSp>
        <p:nvGrpSpPr>
          <p:cNvPr id="18435" name="Group 3"/>
          <p:cNvGrpSpPr>
            <a:grpSpLocks/>
          </p:cNvGrpSpPr>
          <p:nvPr/>
        </p:nvGrpSpPr>
        <p:grpSpPr bwMode="auto">
          <a:xfrm>
            <a:off x="1143000" y="1962150"/>
            <a:ext cx="8001000" cy="3371850"/>
            <a:chOff x="430" y="1392"/>
            <a:chExt cx="3780" cy="2832"/>
          </a:xfrm>
        </p:grpSpPr>
        <p:sp>
          <p:nvSpPr>
            <p:cNvPr id="18437" name="Oval 4"/>
            <p:cNvSpPr>
              <a:spLocks noChangeArrowheads="1"/>
            </p:cNvSpPr>
            <p:nvPr/>
          </p:nvSpPr>
          <p:spPr bwMode="auto">
            <a:xfrm>
              <a:off x="430" y="1392"/>
              <a:ext cx="816" cy="816"/>
            </a:xfrm>
            <a:prstGeom prst="ellipse">
              <a:avLst/>
            </a:prstGeom>
            <a:solidFill>
              <a:srgbClr val="FFFFFF"/>
            </a:solidFill>
            <a:ln w="9525">
              <a:solidFill>
                <a:srgbClr val="003399"/>
              </a:solidFill>
              <a:round/>
              <a:headEnd/>
              <a:tailEnd/>
            </a:ln>
          </p:spPr>
          <p:txBody>
            <a:bodyPr wrap="none" anchor="ctr"/>
            <a:lstStyle/>
            <a:p>
              <a:r>
                <a:rPr lang="en-US" sz="2400" b="1">
                  <a:solidFill>
                    <a:srgbClr val="003399"/>
                  </a:solidFill>
                </a:rPr>
                <a:t>Day 1</a:t>
              </a:r>
            </a:p>
          </p:txBody>
        </p:sp>
        <p:sp>
          <p:nvSpPr>
            <p:cNvPr id="18438" name="Oval 5"/>
            <p:cNvSpPr>
              <a:spLocks noChangeArrowheads="1"/>
            </p:cNvSpPr>
            <p:nvPr/>
          </p:nvSpPr>
          <p:spPr bwMode="auto">
            <a:xfrm>
              <a:off x="430" y="2400"/>
              <a:ext cx="816" cy="816"/>
            </a:xfrm>
            <a:prstGeom prst="ellipse">
              <a:avLst/>
            </a:prstGeom>
            <a:solidFill>
              <a:srgbClr val="FFFFFF"/>
            </a:solidFill>
            <a:ln w="9525">
              <a:solidFill>
                <a:srgbClr val="003399"/>
              </a:solidFill>
              <a:round/>
              <a:headEnd/>
              <a:tailEnd/>
            </a:ln>
          </p:spPr>
          <p:txBody>
            <a:bodyPr wrap="none" anchor="ctr"/>
            <a:lstStyle/>
            <a:p>
              <a:r>
                <a:rPr lang="en-US" sz="2400" b="1">
                  <a:solidFill>
                    <a:srgbClr val="003399"/>
                  </a:solidFill>
                </a:rPr>
                <a:t>Day 2</a:t>
              </a:r>
            </a:p>
          </p:txBody>
        </p:sp>
        <p:sp>
          <p:nvSpPr>
            <p:cNvPr id="18439" name="Oval 6"/>
            <p:cNvSpPr>
              <a:spLocks noChangeArrowheads="1"/>
            </p:cNvSpPr>
            <p:nvPr/>
          </p:nvSpPr>
          <p:spPr bwMode="auto">
            <a:xfrm>
              <a:off x="430" y="3408"/>
              <a:ext cx="816" cy="816"/>
            </a:xfrm>
            <a:prstGeom prst="ellipse">
              <a:avLst/>
            </a:prstGeom>
            <a:solidFill>
              <a:srgbClr val="FFFFFF"/>
            </a:solidFill>
            <a:ln w="9525">
              <a:solidFill>
                <a:srgbClr val="003399"/>
              </a:solidFill>
              <a:round/>
              <a:headEnd/>
              <a:tailEnd/>
            </a:ln>
          </p:spPr>
          <p:txBody>
            <a:bodyPr wrap="none" anchor="ctr"/>
            <a:lstStyle/>
            <a:p>
              <a:r>
                <a:rPr lang="en-US" sz="2400" b="1">
                  <a:solidFill>
                    <a:srgbClr val="003399"/>
                  </a:solidFill>
                </a:rPr>
                <a:t>Day 3</a:t>
              </a:r>
            </a:p>
          </p:txBody>
        </p:sp>
        <p:sp>
          <p:nvSpPr>
            <p:cNvPr id="18440" name="Text Box 7"/>
            <p:cNvSpPr txBox="1">
              <a:spLocks noChangeArrowheads="1"/>
            </p:cNvSpPr>
            <p:nvPr/>
          </p:nvSpPr>
          <p:spPr bwMode="auto">
            <a:xfrm>
              <a:off x="1438" y="1660"/>
              <a:ext cx="2772" cy="35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200" b="1" dirty="0">
                  <a:solidFill>
                    <a:srgbClr val="003399"/>
                  </a:solidFill>
                </a:rPr>
                <a:t>Produce a </a:t>
              </a:r>
              <a:r>
                <a:rPr lang="en-US" sz="2200" b="1" i="1" dirty="0">
                  <a:solidFill>
                    <a:srgbClr val="003399"/>
                  </a:solidFill>
                </a:rPr>
                <a:t>Situation Analysis</a:t>
              </a:r>
              <a:endParaRPr lang="en-US" sz="2200" b="1" dirty="0">
                <a:solidFill>
                  <a:srgbClr val="003399"/>
                </a:solidFill>
              </a:endParaRPr>
            </a:p>
          </p:txBody>
        </p:sp>
        <p:sp>
          <p:nvSpPr>
            <p:cNvPr id="18441" name="Text Box 8"/>
            <p:cNvSpPr txBox="1">
              <a:spLocks noChangeArrowheads="1"/>
            </p:cNvSpPr>
            <p:nvPr/>
          </p:nvSpPr>
          <p:spPr bwMode="auto">
            <a:xfrm>
              <a:off x="1436" y="2668"/>
              <a:ext cx="2774" cy="35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200" b="1" dirty="0">
                  <a:solidFill>
                    <a:srgbClr val="003399"/>
                  </a:solidFill>
                </a:rPr>
                <a:t>Produce a </a:t>
              </a:r>
              <a:r>
                <a:rPr lang="en-US" sz="2200" b="1" i="1" dirty="0">
                  <a:solidFill>
                    <a:srgbClr val="003399"/>
                  </a:solidFill>
                </a:rPr>
                <a:t>Strategic Plan</a:t>
              </a:r>
              <a:endParaRPr lang="en-US" sz="2200" b="1" dirty="0">
                <a:solidFill>
                  <a:srgbClr val="003399"/>
                </a:solidFill>
              </a:endParaRPr>
            </a:p>
          </p:txBody>
        </p:sp>
        <p:sp>
          <p:nvSpPr>
            <p:cNvPr id="18442" name="Text Box 9"/>
            <p:cNvSpPr txBox="1">
              <a:spLocks noChangeArrowheads="1"/>
            </p:cNvSpPr>
            <p:nvPr/>
          </p:nvSpPr>
          <p:spPr bwMode="auto">
            <a:xfrm>
              <a:off x="1438" y="3676"/>
              <a:ext cx="2772" cy="35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200" b="1">
                  <a:solidFill>
                    <a:srgbClr val="003399"/>
                  </a:solidFill>
                </a:rPr>
                <a:t>Produce a </a:t>
              </a:r>
              <a:r>
                <a:rPr lang="en-US" sz="2200" b="1" i="1">
                  <a:solidFill>
                    <a:srgbClr val="003399"/>
                  </a:solidFill>
                </a:rPr>
                <a:t>Business Plan</a:t>
              </a:r>
              <a:endParaRPr lang="en-US" sz="2200" b="1">
                <a:solidFill>
                  <a:srgbClr val="003399"/>
                </a:solidFill>
              </a:endParaRPr>
            </a:p>
          </p:txBody>
        </p:sp>
      </p:grpSp>
    </p:spTree>
  </p:cSld>
  <p:clrMapOvr>
    <a:masterClrMapping/>
  </p:clrMapOvr>
</p:sld>
</file>

<file path=ppt/theme/theme1.xml><?xml version="1.0" encoding="utf-8"?>
<a:theme xmlns:a="http://schemas.openxmlformats.org/drawingml/2006/main" name="Day1v2">
  <a:themeElements>
    <a:clrScheme name="Day1v2 8">
      <a:dk1>
        <a:srgbClr val="CCECFF"/>
      </a:dk1>
      <a:lt1>
        <a:srgbClr val="FFFFFF"/>
      </a:lt1>
      <a:dk2>
        <a:srgbClr val="0000FF"/>
      </a:dk2>
      <a:lt2>
        <a:srgbClr val="FFFFFF"/>
      </a:lt2>
      <a:accent1>
        <a:srgbClr val="6699FF"/>
      </a:accent1>
      <a:accent2>
        <a:srgbClr val="990099"/>
      </a:accent2>
      <a:accent3>
        <a:srgbClr val="AAAAFF"/>
      </a:accent3>
      <a:accent4>
        <a:srgbClr val="DADADA"/>
      </a:accent4>
      <a:accent5>
        <a:srgbClr val="B8CAFF"/>
      </a:accent5>
      <a:accent6>
        <a:srgbClr val="8A008A"/>
      </a:accent6>
      <a:hlink>
        <a:srgbClr val="0033CC"/>
      </a:hlink>
      <a:folHlink>
        <a:srgbClr val="990099"/>
      </a:folHlink>
    </a:clrScheme>
    <a:fontScheme name="Day1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6969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96969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ay1v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ay1v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ay1v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ay1v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y1v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ay1v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ay1v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ay1v2 8">
        <a:dk1>
          <a:srgbClr val="CCECFF"/>
        </a:dk1>
        <a:lt1>
          <a:srgbClr val="FFFFFF"/>
        </a:lt1>
        <a:dk2>
          <a:srgbClr val="0000FF"/>
        </a:dk2>
        <a:lt2>
          <a:srgbClr val="FFFFFF"/>
        </a:lt2>
        <a:accent1>
          <a:srgbClr val="6699FF"/>
        </a:accent1>
        <a:accent2>
          <a:srgbClr val="990099"/>
        </a:accent2>
        <a:accent3>
          <a:srgbClr val="AAAAFF"/>
        </a:accent3>
        <a:accent4>
          <a:srgbClr val="DADADA"/>
        </a:accent4>
        <a:accent5>
          <a:srgbClr val="B8CAFF"/>
        </a:accent5>
        <a:accent6>
          <a:srgbClr val="8A008A"/>
        </a:accent6>
        <a:hlink>
          <a:srgbClr val="0033CC"/>
        </a:hlink>
        <a:folHlink>
          <a:srgbClr val="99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2_Blank Presentation 9">
      <a:dk1>
        <a:srgbClr val="0033CC"/>
      </a:dk1>
      <a:lt1>
        <a:srgbClr val="FFFFFF"/>
      </a:lt1>
      <a:dk2>
        <a:srgbClr val="0000CC"/>
      </a:dk2>
      <a:lt2>
        <a:srgbClr val="000099"/>
      </a:lt2>
      <a:accent1>
        <a:srgbClr val="0000CC"/>
      </a:accent1>
      <a:accent2>
        <a:srgbClr val="0000CC"/>
      </a:accent2>
      <a:accent3>
        <a:srgbClr val="FFFFFF"/>
      </a:accent3>
      <a:accent4>
        <a:srgbClr val="002AAE"/>
      </a:accent4>
      <a:accent5>
        <a:srgbClr val="AAAAE2"/>
      </a:accent5>
      <a:accent6>
        <a:srgbClr val="0000B9"/>
      </a:accent6>
      <a:hlink>
        <a:srgbClr val="0000CC"/>
      </a:hlink>
      <a:folHlink>
        <a:srgbClr val="990099"/>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8">
        <a:dk1>
          <a:srgbClr val="000099"/>
        </a:dk1>
        <a:lt1>
          <a:srgbClr val="0033CC"/>
        </a:lt1>
        <a:dk2>
          <a:srgbClr val="0000FF"/>
        </a:dk2>
        <a:lt2>
          <a:srgbClr val="0000CC"/>
        </a:lt2>
        <a:accent1>
          <a:srgbClr val="0000CC"/>
        </a:accent1>
        <a:accent2>
          <a:srgbClr val="0000CC"/>
        </a:accent2>
        <a:accent3>
          <a:srgbClr val="AAAAFF"/>
        </a:accent3>
        <a:accent4>
          <a:srgbClr val="002AAE"/>
        </a:accent4>
        <a:accent5>
          <a:srgbClr val="AAAAE2"/>
        </a:accent5>
        <a:accent6>
          <a:srgbClr val="0000B9"/>
        </a:accent6>
        <a:hlink>
          <a:srgbClr val="0000CC"/>
        </a:hlink>
        <a:folHlink>
          <a:srgbClr val="990099"/>
        </a:folHlink>
      </a:clrScheme>
      <a:clrMap bg1="dk2" tx1="lt1" bg2="dk1" tx2="lt2" accent1="accent1" accent2="accent2" accent3="accent3" accent4="accent4" accent5="accent5" accent6="accent6" hlink="hlink" folHlink="folHlink"/>
    </a:extraClrScheme>
    <a:extraClrScheme>
      <a:clrScheme name="2_Blank Presentation 9">
        <a:dk1>
          <a:srgbClr val="0033CC"/>
        </a:dk1>
        <a:lt1>
          <a:srgbClr val="FFFFFF"/>
        </a:lt1>
        <a:dk2>
          <a:srgbClr val="0000CC"/>
        </a:dk2>
        <a:lt2>
          <a:srgbClr val="000099"/>
        </a:lt2>
        <a:accent1>
          <a:srgbClr val="0000CC"/>
        </a:accent1>
        <a:accent2>
          <a:srgbClr val="0000CC"/>
        </a:accent2>
        <a:accent3>
          <a:srgbClr val="FFFFFF"/>
        </a:accent3>
        <a:accent4>
          <a:srgbClr val="002AAE"/>
        </a:accent4>
        <a:accent5>
          <a:srgbClr val="AAAAE2"/>
        </a:accent5>
        <a:accent6>
          <a:srgbClr val="0000B9"/>
        </a:accent6>
        <a:hlink>
          <a:srgbClr val="0000CC"/>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2_Blank Presentation 9">
      <a:dk1>
        <a:srgbClr val="0033CC"/>
      </a:dk1>
      <a:lt1>
        <a:srgbClr val="FFFFFF"/>
      </a:lt1>
      <a:dk2>
        <a:srgbClr val="0000CC"/>
      </a:dk2>
      <a:lt2>
        <a:srgbClr val="000099"/>
      </a:lt2>
      <a:accent1>
        <a:srgbClr val="0000CC"/>
      </a:accent1>
      <a:accent2>
        <a:srgbClr val="0000CC"/>
      </a:accent2>
      <a:accent3>
        <a:srgbClr val="FFFFFF"/>
      </a:accent3>
      <a:accent4>
        <a:srgbClr val="002AAE"/>
      </a:accent4>
      <a:accent5>
        <a:srgbClr val="AAAAE2"/>
      </a:accent5>
      <a:accent6>
        <a:srgbClr val="0000B9"/>
      </a:accent6>
      <a:hlink>
        <a:srgbClr val="0000CC"/>
      </a:hlink>
      <a:folHlink>
        <a:srgbClr val="990099"/>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8">
        <a:dk1>
          <a:srgbClr val="000099"/>
        </a:dk1>
        <a:lt1>
          <a:srgbClr val="0033CC"/>
        </a:lt1>
        <a:dk2>
          <a:srgbClr val="0000FF"/>
        </a:dk2>
        <a:lt2>
          <a:srgbClr val="0000CC"/>
        </a:lt2>
        <a:accent1>
          <a:srgbClr val="0000CC"/>
        </a:accent1>
        <a:accent2>
          <a:srgbClr val="0000CC"/>
        </a:accent2>
        <a:accent3>
          <a:srgbClr val="AAAAFF"/>
        </a:accent3>
        <a:accent4>
          <a:srgbClr val="002AAE"/>
        </a:accent4>
        <a:accent5>
          <a:srgbClr val="AAAAE2"/>
        </a:accent5>
        <a:accent6>
          <a:srgbClr val="0000B9"/>
        </a:accent6>
        <a:hlink>
          <a:srgbClr val="0000CC"/>
        </a:hlink>
        <a:folHlink>
          <a:srgbClr val="990099"/>
        </a:folHlink>
      </a:clrScheme>
      <a:clrMap bg1="dk2" tx1="lt1" bg2="dk1" tx2="lt2" accent1="accent1" accent2="accent2" accent3="accent3" accent4="accent4" accent5="accent5" accent6="accent6" hlink="hlink" folHlink="folHlink"/>
    </a:extraClrScheme>
    <a:extraClrScheme>
      <a:clrScheme name="2_Blank Presentation 9">
        <a:dk1>
          <a:srgbClr val="0033CC"/>
        </a:dk1>
        <a:lt1>
          <a:srgbClr val="FFFFFF"/>
        </a:lt1>
        <a:dk2>
          <a:srgbClr val="0000CC"/>
        </a:dk2>
        <a:lt2>
          <a:srgbClr val="000099"/>
        </a:lt2>
        <a:accent1>
          <a:srgbClr val="0000CC"/>
        </a:accent1>
        <a:accent2>
          <a:srgbClr val="0000CC"/>
        </a:accent2>
        <a:accent3>
          <a:srgbClr val="FFFFFF"/>
        </a:accent3>
        <a:accent4>
          <a:srgbClr val="002AAE"/>
        </a:accent4>
        <a:accent5>
          <a:srgbClr val="AAAAE2"/>
        </a:accent5>
        <a:accent6>
          <a:srgbClr val="0000B9"/>
        </a:accent6>
        <a:hlink>
          <a:srgbClr val="0000CC"/>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74006</TotalTime>
  <Words>5106</Words>
  <Application>Microsoft Macintosh PowerPoint</Application>
  <PresentationFormat>On-screen Show (4:3)</PresentationFormat>
  <Paragraphs>923</Paragraphs>
  <Slides>58</Slides>
  <Notes>58</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3</vt:i4>
      </vt:variant>
      <vt:variant>
        <vt:lpstr>Slide Titles</vt:lpstr>
      </vt:variant>
      <vt:variant>
        <vt:i4>58</vt:i4>
      </vt:variant>
    </vt:vector>
  </HeadingPairs>
  <TitlesOfParts>
    <vt:vector size="72" baseType="lpstr">
      <vt:lpstr>ＭＳ Ｐゴシック</vt:lpstr>
      <vt:lpstr>Arial</vt:lpstr>
      <vt:lpstr>Arial Narrow</vt:lpstr>
      <vt:lpstr>Tahoma</vt:lpstr>
      <vt:lpstr>Times</vt:lpstr>
      <vt:lpstr>Verdana</vt:lpstr>
      <vt:lpstr>Wingdings</vt:lpstr>
      <vt:lpstr>Wingdings 2</vt:lpstr>
      <vt:lpstr>Day1v2</vt:lpstr>
      <vt:lpstr>2_Blank Presentation</vt:lpstr>
      <vt:lpstr>3_Blank Presentation</vt:lpstr>
      <vt:lpstr>Photo Editor Photo</vt:lpstr>
      <vt:lpstr>Document</vt:lpstr>
      <vt:lpstr>Worksheet</vt:lpstr>
      <vt:lpstr>PowerPoint Presentation</vt:lpstr>
      <vt:lpstr>Table of Contents</vt:lpstr>
      <vt:lpstr>PowerPoint Presentation</vt:lpstr>
      <vt:lpstr>About the Presenter</vt:lpstr>
      <vt:lpstr>Course Schedule</vt:lpstr>
      <vt:lpstr>Day One Schedule</vt:lpstr>
      <vt:lpstr>Top of Mind</vt:lpstr>
      <vt:lpstr>Course Objectives</vt:lpstr>
      <vt:lpstr>Course Deliverables</vt:lpstr>
      <vt:lpstr>Definitions</vt:lpstr>
      <vt:lpstr>PowerPoint Presentation</vt:lpstr>
      <vt:lpstr>Strategy Definition</vt:lpstr>
      <vt:lpstr>Two Factors Drive Strategy:  </vt:lpstr>
      <vt:lpstr>PowerPoint Presentation</vt:lpstr>
      <vt:lpstr>8 Strategies  Common to all Organizations</vt:lpstr>
      <vt:lpstr>Scope of the 8 Strategies</vt:lpstr>
      <vt:lpstr>3 Types of Strategy  are  Common to all Organizations</vt:lpstr>
      <vt:lpstr>Strategy as a Dynamic System</vt:lpstr>
      <vt:lpstr>Definitions of Major Terms</vt:lpstr>
      <vt:lpstr>PowerPoint Presentation</vt:lpstr>
      <vt:lpstr>Configuring the Strategy System</vt:lpstr>
      <vt:lpstr>PowerPoint Presentation</vt:lpstr>
      <vt:lpstr>Day One Output:  Situation Analysis Report </vt:lpstr>
      <vt:lpstr>Tarion SWOT</vt:lpstr>
      <vt:lpstr>Typical SWOT as Lists </vt:lpstr>
      <vt:lpstr>SWOT: The Basis of All Strategic Thinking</vt:lpstr>
      <vt:lpstr>Focus Strengths &amp; Weaknesses Analysis on the 8 Strategies</vt:lpstr>
      <vt:lpstr>Focus Opportunities &amp; Threats Analysis on External Factors</vt:lpstr>
      <vt:lpstr>Stakeholder Identification Who are the major Tarion stakeholders?</vt:lpstr>
      <vt:lpstr>Stakeholder Identification</vt:lpstr>
      <vt:lpstr>Stakeholder Expectations </vt:lpstr>
      <vt:lpstr>Scoping the Appetite for Change  </vt:lpstr>
      <vt:lpstr>Scoping the Appetite for Change   </vt:lpstr>
      <vt:lpstr>PowerPoint Presentation</vt:lpstr>
      <vt:lpstr>Configuring the Tarion Strategy System</vt:lpstr>
      <vt:lpstr>From Strategy to Org Design</vt:lpstr>
      <vt:lpstr>Strengths &amp; Weaknesses</vt:lpstr>
      <vt:lpstr>Strengths &amp; Weaknesses</vt:lpstr>
      <vt:lpstr>PowerPoint Presentation</vt:lpstr>
      <vt:lpstr>The Major Categories of External Factors</vt:lpstr>
      <vt:lpstr>Customer Analysis</vt:lpstr>
      <vt:lpstr>Customer Segmentation Analysis Restated for Public Sector Service Organizations </vt:lpstr>
      <vt:lpstr>Tarion as Warranty Insurer  Customer Analysis</vt:lpstr>
      <vt:lpstr>Tarion as Regulator  Primary Stakeholder Focus Analysis</vt:lpstr>
      <vt:lpstr>Markets – Clusters of Customers</vt:lpstr>
      <vt:lpstr>Demand Analysis Methodology Market Analysis Restated for Public Sector</vt:lpstr>
      <vt:lpstr>Demand Analysis in the Public Sector </vt:lpstr>
      <vt:lpstr>Industry Dynamics</vt:lpstr>
      <vt:lpstr>Warranty Industry Analysis</vt:lpstr>
      <vt:lpstr>Competitor Analysis</vt:lpstr>
      <vt:lpstr>Warranty Competitor Analysis</vt:lpstr>
      <vt:lpstr>Competitor / Alternatives Analysis  Restated for Public Sector</vt:lpstr>
      <vt:lpstr>Trend Analysis in 3 Steps</vt:lpstr>
      <vt:lpstr>The Key to Strategic Planning:  Which one strategy is likely to be the most significantly impacted?</vt:lpstr>
      <vt:lpstr>PowerPoint Presentation</vt:lpstr>
      <vt:lpstr>Day One Deliverable: The Situation Analysis</vt:lpstr>
      <vt:lpstr>Day One Wrap Up </vt:lpstr>
      <vt:lpstr>Day Two – Preparation</vt:lpstr>
    </vt:vector>
  </TitlesOfParts>
  <Manager/>
  <Company>Gibson Kennedy &amp; Company</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Alan W. Kennedy</dc:creator>
  <cp:keywords/>
  <dc:description/>
  <cp:lastModifiedBy>Alan W Kennedy</cp:lastModifiedBy>
  <cp:revision>474</cp:revision>
  <cp:lastPrinted>2020-02-10T22:22:02Z</cp:lastPrinted>
  <dcterms:created xsi:type="dcterms:W3CDTF">2005-10-24T21:13:42Z</dcterms:created>
  <dcterms:modified xsi:type="dcterms:W3CDTF">2020-08-04T15:42:21Z</dcterms:modified>
  <cp:category/>
</cp:coreProperties>
</file>